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6" r:id="rId1"/>
  </p:sldMasterIdLst>
  <p:notesMasterIdLst>
    <p:notesMasterId r:id="rId20"/>
  </p:notesMasterIdLst>
  <p:handoutMasterIdLst>
    <p:handoutMasterId r:id="rId21"/>
  </p:handoutMasterIdLst>
  <p:sldIdLst>
    <p:sldId id="441" r:id="rId2"/>
    <p:sldId id="442" r:id="rId3"/>
    <p:sldId id="460" r:id="rId4"/>
    <p:sldId id="458" r:id="rId5"/>
    <p:sldId id="457" r:id="rId6"/>
    <p:sldId id="446" r:id="rId7"/>
    <p:sldId id="447" r:id="rId8"/>
    <p:sldId id="290" r:id="rId9"/>
    <p:sldId id="292" r:id="rId10"/>
    <p:sldId id="304" r:id="rId11"/>
    <p:sldId id="305" r:id="rId12"/>
    <p:sldId id="306" r:id="rId13"/>
    <p:sldId id="399" r:id="rId14"/>
    <p:sldId id="414" r:id="rId15"/>
    <p:sldId id="449" r:id="rId16"/>
    <p:sldId id="450" r:id="rId17"/>
    <p:sldId id="452" r:id="rId18"/>
    <p:sldId id="455" r:id="rId19"/>
  </p:sldIdLst>
  <p:sldSz cx="9144000" cy="6858000" type="screen4x3"/>
  <p:notesSz cx="6743700" cy="98806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exander Fischer" initials="A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1E0FF"/>
    <a:srgbClr val="003366"/>
    <a:srgbClr val="C0C0C0"/>
    <a:srgbClr val="65979F"/>
    <a:srgbClr val="99CCFF"/>
    <a:srgbClr val="EE0033"/>
    <a:srgbClr val="0086B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250" autoAdjust="0"/>
    <p:restoredTop sz="97684" autoAdjust="0"/>
  </p:normalViewPr>
  <p:slideViewPr>
    <p:cSldViewPr snapToGrid="0" showGuides="1">
      <p:cViewPr>
        <p:scale>
          <a:sx n="80" d="100"/>
          <a:sy n="80" d="100"/>
        </p:scale>
        <p:origin x="-1074" y="-414"/>
      </p:cViewPr>
      <p:guideLst>
        <p:guide orient="horz" pos="2749"/>
        <p:guide pos="32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545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6125"/>
            <a:ext cx="4919663" cy="36893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94238"/>
            <a:ext cx="4946650" cy="444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882" tIns="46117" rIns="93882" bIns="461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6194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5988" y="746125"/>
            <a:ext cx="4916487" cy="368935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xfrm>
            <a:off x="898007" y="4694903"/>
            <a:ext cx="4947687" cy="4445559"/>
          </a:xfrm>
          <a:noFill/>
        </p:spPr>
        <p:txBody>
          <a:bodyPr lIns="96229" tIns="47270" rIns="96229" bIns="47270"/>
          <a:lstStyle/>
          <a:p>
            <a:endParaRPr lang="de-DE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More </a:t>
            </a:r>
            <a:r>
              <a:rPr lang="de-CH" dirty="0" err="1" smtClean="0"/>
              <a:t>explained</a:t>
            </a:r>
            <a:r>
              <a:rPr lang="de-CH" dirty="0" smtClean="0"/>
              <a:t> in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according</a:t>
            </a:r>
            <a:r>
              <a:rPr lang="de-CH" dirty="0" smtClean="0"/>
              <a:t> SW </a:t>
            </a:r>
            <a:r>
              <a:rPr lang="de-CH" dirty="0" err="1" smtClean="0"/>
              <a:t>presentations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7353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83356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8335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83356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endParaRPr lang="de-DE" altLang="de-DE" sz="2400" smtClean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endParaRPr lang="de-DE" altLang="de-DE" sz="2400" smtClean="0">
              <a:solidFill>
                <a:srgbClr val="FF0040"/>
              </a:solidFill>
            </a:endParaRPr>
          </a:p>
        </p:txBody>
      </p:sp>
      <p:pic>
        <p:nvPicPr>
          <p:cNvPr id="6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Logo_Leica_Geosystem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4772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723900" y="4038600"/>
            <a:ext cx="8093075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en-US" noProof="0" smtClean="0"/>
          </a:p>
        </p:txBody>
      </p:sp>
      <p:sp>
        <p:nvSpPr>
          <p:cNvPr id="54477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23900" y="5105400"/>
            <a:ext cx="8093075" cy="762000"/>
          </a:xfrm>
        </p:spPr>
        <p:txBody>
          <a:bodyPr/>
          <a:lstStyle>
            <a:lvl1pPr>
              <a:defRPr sz="1800" b="0"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41273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72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_Leica_Geosyst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CH"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6303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20725" y="1570370"/>
            <a:ext cx="3927475" cy="4254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838700" y="1570370"/>
            <a:ext cx="3978275" cy="4254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8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3463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20725" y="2190750"/>
            <a:ext cx="3927475" cy="36766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838700" y="2190750"/>
            <a:ext cx="3978275" cy="36766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9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01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0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25462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0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de-CH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2495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3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9138" y="1574800"/>
            <a:ext cx="3971925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9138" y="3797300"/>
            <a:ext cx="3971925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7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574800"/>
            <a:ext cx="809783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  <a:endParaRPr lang="en-GB" altLang="de-DE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endParaRPr lang="de-DE" altLang="de-DE" sz="2400" smtClean="0">
              <a:solidFill>
                <a:srgbClr val="FF004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endParaRPr lang="de-DE" altLang="de-DE" sz="2400" smtClean="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9750"/>
            <a:ext cx="80978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smtClean="0"/>
              <a:t>Klicken Sie, um das Titelformat zu bearbeiten</a:t>
            </a:r>
          </a:p>
        </p:txBody>
      </p:sp>
      <p:sp>
        <p:nvSpPr>
          <p:cNvPr id="543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8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TextBox 9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FFF1CCA-A937-4201-85CD-7A699E769A1A}" type="slidenum">
              <a:rPr lang="en-US" sz="800" smtClean="0"/>
              <a:pPr eaLnBrk="1" hangingPunct="1">
                <a:spcBef>
                  <a:spcPct val="0"/>
                </a:spcBef>
                <a:defRPr/>
              </a:pPr>
              <a:t>‹#›</a:t>
            </a:fld>
            <a:endParaRPr lang="en-GB" sz="800" smtClean="0"/>
          </a:p>
        </p:txBody>
      </p:sp>
      <p:pic>
        <p:nvPicPr>
          <p:cNvPr id="1032" name="Picture 8" descr="Logo_Leica_Geosystems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AF604E29-43BA-40EE-8A2E-B4AA85FFD68A}" type="slidenum">
              <a:rPr lang="en-US" sz="800" smtClean="0"/>
              <a:pPr eaLnBrk="1" hangingPunct="1">
                <a:spcBef>
                  <a:spcPct val="0"/>
                </a:spcBef>
                <a:defRPr/>
              </a:pPr>
              <a:t>‹#›</a:t>
            </a:fld>
            <a:endParaRPr lang="en-GB" sz="8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23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9" r:id="rId9"/>
    <p:sldLayoutId id="2147483720" r:id="rId10"/>
    <p:sldLayoutId id="214748372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6000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7338" algn="l" rtl="0" eaLnBrk="1" fontAlgn="base" hangingPunct="1">
        <a:spcBef>
          <a:spcPct val="2000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571500" indent="-28098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857250" indent="-284163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146175" indent="-28733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6033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0605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5177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9749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6.jpe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50.png"/><Relationship Id="rId9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852316"/>
            <a:ext cx="9144000" cy="600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3155" y="251389"/>
            <a:ext cx="9144000" cy="49244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600" dirty="0" smtClean="0"/>
              <a:t>Знакомьтесь -</a:t>
            </a:r>
            <a:r>
              <a:rPr lang="de-CH" sz="2600" dirty="0" smtClean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de-CH" sz="2600" b="1" dirty="0" smtClean="0">
                <a:solidFill>
                  <a:srgbClr val="FF0000"/>
                </a:solidFill>
                <a:latin typeface="Arial" charset="0"/>
              </a:rPr>
              <a:t>Leica Zeno 20. </a:t>
            </a:r>
            <a:r>
              <a:rPr lang="ru-RU" sz="2600" b="1" dirty="0">
                <a:solidFill>
                  <a:srgbClr val="FF0000"/>
                </a:solidFill>
              </a:rPr>
              <a:t>Б</a:t>
            </a:r>
            <a:r>
              <a:rPr lang="ru-RU" sz="2600" b="1" dirty="0" smtClean="0">
                <a:solidFill>
                  <a:srgbClr val="FF0000"/>
                </a:solidFill>
              </a:rPr>
              <a:t>ольше чем </a:t>
            </a:r>
            <a:r>
              <a:rPr lang="en-AU" sz="2600" b="1" dirty="0" smtClean="0">
                <a:solidFill>
                  <a:srgbClr val="FF0000"/>
                </a:solidFill>
              </a:rPr>
              <a:t>GPS</a:t>
            </a:r>
            <a:r>
              <a:rPr lang="ru-RU" sz="2600" b="1" dirty="0" smtClean="0">
                <a:solidFill>
                  <a:srgbClr val="FF0000"/>
                </a:solidFill>
              </a:rPr>
              <a:t>.</a:t>
            </a:r>
            <a:endParaRPr lang="de-CH" sz="4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042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43" y="1604109"/>
            <a:ext cx="4390997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r>
              <a:rPr lang="en-GB" altLang="de-DE" dirty="0"/>
              <a:t/>
            </a:r>
            <a:br>
              <a:rPr lang="en-GB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Что это?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6A2B4E"/>
              </a:clrFrom>
              <a:clrTo>
                <a:srgbClr val="6A2B4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7937" y="1829652"/>
            <a:ext cx="1633104" cy="394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211" y="3354989"/>
            <a:ext cx="938568" cy="1564280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Abgerundetes Rechteck 15"/>
          <p:cNvSpPr/>
          <p:nvPr/>
        </p:nvSpPr>
        <p:spPr bwMode="auto">
          <a:xfrm>
            <a:off x="2670510" y="2212432"/>
            <a:ext cx="586038" cy="554831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Abgerundetes Rechteck 13"/>
          <p:cNvSpPr/>
          <p:nvPr/>
        </p:nvSpPr>
        <p:spPr bwMode="auto">
          <a:xfrm>
            <a:off x="3394410" y="2212432"/>
            <a:ext cx="586038" cy="554831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Abgerundetes Rechteck 14"/>
          <p:cNvSpPr/>
          <p:nvPr/>
        </p:nvSpPr>
        <p:spPr bwMode="auto">
          <a:xfrm>
            <a:off x="3394410" y="2816200"/>
            <a:ext cx="586038" cy="554831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Abgerundetes Rechteck 20"/>
          <p:cNvSpPr/>
          <p:nvPr/>
        </p:nvSpPr>
        <p:spPr bwMode="auto">
          <a:xfrm>
            <a:off x="2670510" y="2824221"/>
            <a:ext cx="586038" cy="554831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353726">
            <a:off x="1301413" y="2639970"/>
            <a:ext cx="6578600" cy="923330"/>
          </a:xfrm>
          <a:prstGeom prst="rect">
            <a:avLst/>
          </a:prstGeom>
          <a:solidFill>
            <a:srgbClr val="92D050">
              <a:alpha val="92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6"/>
                </a:solidFill>
              </a:rPr>
              <a:t>Больше чем </a:t>
            </a:r>
            <a:r>
              <a:rPr lang="en-AU" sz="5400" dirty="0" smtClean="0">
                <a:solidFill>
                  <a:schemeClr val="accent6"/>
                </a:solidFill>
              </a:rPr>
              <a:t>GPS</a:t>
            </a:r>
            <a:endParaRPr lang="ru-RU" sz="5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67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  <p:bldP spid="15" grpId="0" animBg="1"/>
      <p:bldP spid="21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tu\Desktop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824" y="1036059"/>
            <a:ext cx="322897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r>
              <a:rPr lang="en-GB" altLang="de-DE" dirty="0"/>
              <a:t/>
            </a:r>
            <a:br>
              <a:rPr lang="en-GB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Кроме этого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8784" y="1745672"/>
            <a:ext cx="25175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</a:t>
            </a:r>
            <a:endParaRPr lang="en-US" sz="2000" b="1" dirty="0" smtClean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Skype</a:t>
            </a:r>
            <a:endParaRPr lang="ru-R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WhatsApp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Dropbox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Angry Birds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ZenoMobile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/>
              <a:t>ZenoField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r>
              <a:rPr lang="ru-RU" sz="2000" dirty="0" smtClean="0"/>
              <a:t>И многое другое</a:t>
            </a:r>
            <a:endParaRPr lang="en-US" sz="2000" dirty="0"/>
          </a:p>
        </p:txBody>
      </p:sp>
      <p:pic>
        <p:nvPicPr>
          <p:cNvPr id="2051" name="Picture 3" descr="C:\Users\matu\Desktop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557" y="1076009"/>
            <a:ext cx="2547182" cy="133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atu\Desktop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761" y="2366372"/>
            <a:ext cx="1746796" cy="174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atu\Desktop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684" y="4113168"/>
            <a:ext cx="2179728" cy="217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atu\Desktop\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25" y="2723549"/>
            <a:ext cx="1884445" cy="188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10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r>
              <a:rPr lang="en-GB" altLang="de-DE" dirty="0"/>
              <a:t/>
            </a:r>
            <a:br>
              <a:rPr lang="en-GB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Почему именно </a:t>
            </a:r>
            <a:r>
              <a:rPr lang="en-US" altLang="de-DE" dirty="0" smtClean="0">
                <a:solidFill>
                  <a:schemeClr val="tx1"/>
                </a:solidFill>
              </a:rPr>
              <a:t>Zeno</a:t>
            </a:r>
            <a:r>
              <a:rPr lang="ru-RU" altLang="de-DE" dirty="0" smtClean="0">
                <a:solidFill>
                  <a:schemeClr val="tx1"/>
                </a:solidFill>
              </a:rPr>
              <a:t>?</a:t>
            </a:r>
            <a:r>
              <a:rPr lang="ru-RU" altLang="de-DE" dirty="0" smtClean="0">
                <a:solidFill>
                  <a:schemeClr val="tx1"/>
                </a:solidFill>
              </a:rPr>
              <a:t/>
            </a:r>
            <a:br>
              <a:rPr lang="ru-RU" altLang="de-DE" dirty="0" smtClean="0">
                <a:solidFill>
                  <a:schemeClr val="tx1"/>
                </a:solidFill>
              </a:rPr>
            </a:br>
            <a:r>
              <a:rPr lang="ru-RU" altLang="de-DE" dirty="0" smtClean="0">
                <a:solidFill>
                  <a:schemeClr val="tx1"/>
                </a:solidFill>
              </a:rPr>
              <a:t/>
            </a:r>
            <a:br>
              <a:rPr lang="ru-RU" altLang="de-DE" dirty="0" smtClean="0">
                <a:solidFill>
                  <a:schemeClr val="tx1"/>
                </a:solidFill>
              </a:rPr>
            </a:br>
            <a:endParaRPr lang="en-GB" altLang="de-DE" dirty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778497" y="1478584"/>
            <a:ext cx="753423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de-DE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Выполняйте съемку и вынос  в натуру комплектом на вехе или просто наладонником с сантиметровой </a:t>
            </a:r>
            <a:r>
              <a:rPr lang="ru-RU" sz="1400" dirty="0" smtClean="0"/>
              <a:t>точностью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Большой </a:t>
            </a:r>
            <a:r>
              <a:rPr lang="ru-RU" sz="1400" dirty="0"/>
              <a:t>и яркий антибликовый экран с “усиленным” стеклом позволит не упустить ни одной детали в работе  </a:t>
            </a:r>
            <a:endParaRPr lang="ru-RU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4 </a:t>
            </a:r>
            <a:r>
              <a:rPr lang="en-US" sz="1400" dirty="0"/>
              <a:t>GB</a:t>
            </a:r>
            <a:r>
              <a:rPr lang="ru-RU" sz="1400" dirty="0"/>
              <a:t> встроенной памяти с возможностью её увеличения при помощи </a:t>
            </a:r>
            <a:r>
              <a:rPr lang="en-US" sz="1400" dirty="0" err="1"/>
              <a:t>microSD</a:t>
            </a:r>
            <a:r>
              <a:rPr lang="ru-RU" sz="1400" dirty="0"/>
              <a:t> до 32 </a:t>
            </a:r>
            <a:r>
              <a:rPr lang="en-US" sz="1400" dirty="0"/>
              <a:t>GB</a:t>
            </a:r>
            <a:r>
              <a:rPr lang="ru-RU" sz="1400" dirty="0"/>
              <a:t> позволяет использовать большие объемы </a:t>
            </a:r>
            <a:r>
              <a:rPr lang="ru-RU" sz="1400" dirty="0" smtClean="0"/>
              <a:t>данных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Быстрый </a:t>
            </a:r>
            <a:r>
              <a:rPr lang="ru-RU" sz="1400" dirty="0"/>
              <a:t>двухъядерный процессор позволяет обрабатывать огромные объемы данных и просматривать любые карты без </a:t>
            </a:r>
            <a:r>
              <a:rPr lang="ru-RU" sz="1400" dirty="0" smtClean="0"/>
              <a:t>задержек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Защита </a:t>
            </a:r>
            <a:r>
              <a:rPr lang="ru-RU" sz="1400" dirty="0"/>
              <a:t>от пыли и влаги соответствует  требованиям стандарта </a:t>
            </a:r>
            <a:r>
              <a:rPr lang="ru-RU" sz="1400" dirty="0" smtClean="0"/>
              <a:t>IP67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Диапазон </a:t>
            </a:r>
            <a:r>
              <a:rPr lang="ru-RU" sz="1400" dirty="0"/>
              <a:t>рабочих температур от минус 30 до 60°</a:t>
            </a:r>
            <a:r>
              <a:rPr lang="en-US" sz="1400" dirty="0"/>
              <a:t>C</a:t>
            </a:r>
            <a:r>
              <a:rPr lang="ru-RU" sz="1400" dirty="0"/>
              <a:t>, даёт возможность выполнять бесперебойный сбор данных в любом уголке нашей страны. </a:t>
            </a:r>
            <a:endParaRPr lang="ru-RU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Вся </a:t>
            </a:r>
            <a:r>
              <a:rPr lang="ru-RU" sz="1400" dirty="0"/>
              <a:t>аппаратура сертифицирована и разрешена к импорту и эксплуатации на территории </a:t>
            </a:r>
            <a:r>
              <a:rPr lang="ru-RU" sz="1400" dirty="0" smtClean="0"/>
              <a:t>РФ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Авторизованные </a:t>
            </a:r>
            <a:r>
              <a:rPr lang="ru-RU" sz="1400" dirty="0"/>
              <a:t>сервисные центры </a:t>
            </a:r>
            <a:r>
              <a:rPr lang="ru-RU" sz="1400" dirty="0" err="1"/>
              <a:t>Leica</a:t>
            </a:r>
            <a:r>
              <a:rPr lang="ru-RU" sz="1400" dirty="0"/>
              <a:t> </a:t>
            </a:r>
            <a:r>
              <a:rPr lang="ru-RU" sz="1400" dirty="0" err="1"/>
              <a:t>Geosystems</a:t>
            </a:r>
            <a:r>
              <a:rPr lang="ru-RU" sz="1400" dirty="0"/>
              <a:t> находятся в Москве, Краснодаре, Тюмени и Новосибирске </a:t>
            </a:r>
            <a:endParaRPr lang="ru-RU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Бесплатная </a:t>
            </a:r>
            <a:r>
              <a:rPr lang="ru-RU" sz="1400" dirty="0"/>
              <a:t>Техническая поддержка непосредственно от производителя действует во всех регионах </a:t>
            </a:r>
            <a:r>
              <a:rPr lang="ru-RU" sz="1400" dirty="0" smtClean="0"/>
              <a:t>РФ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Приобретая </a:t>
            </a:r>
            <a:r>
              <a:rPr lang="ru-RU" sz="1400" dirty="0" err="1"/>
              <a:t>ровер</a:t>
            </a:r>
            <a:r>
              <a:rPr lang="ru-RU" sz="1400" dirty="0"/>
              <a:t> </a:t>
            </a:r>
            <a:r>
              <a:rPr lang="en-US" sz="1400" dirty="0"/>
              <a:t>Zeno</a:t>
            </a:r>
            <a:r>
              <a:rPr lang="ru-RU" sz="1400" dirty="0"/>
              <a:t> 20, вы получаете бесплатную подписку на 1 год доступа к сети базовых станций </a:t>
            </a:r>
            <a:r>
              <a:rPr lang="en-US" sz="1400" dirty="0"/>
              <a:t>Leica </a:t>
            </a:r>
            <a:r>
              <a:rPr lang="en-US" sz="1400" dirty="0" err="1"/>
              <a:t>SmartNet</a:t>
            </a:r>
            <a:r>
              <a:rPr lang="en-US" sz="1400" dirty="0"/>
              <a:t> Russia</a:t>
            </a:r>
            <a:r>
              <a:rPr lang="ru-RU" sz="1400" dirty="0"/>
              <a:t> с более 180 станций во всех регионах </a:t>
            </a:r>
            <a:r>
              <a:rPr lang="ru-RU" sz="1400" dirty="0" smtClean="0"/>
              <a:t>страны</a:t>
            </a:r>
            <a:r>
              <a:rPr lang="ru-RU" altLang="de-DE" sz="1400" dirty="0"/>
              <a:t/>
            </a:r>
            <a:br>
              <a:rPr lang="ru-RU" altLang="de-DE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482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r>
              <a:rPr lang="en-GB" altLang="de-DE" dirty="0"/>
              <a:t/>
            </a:r>
            <a:br>
              <a:rPr lang="en-GB" altLang="de-DE" dirty="0"/>
            </a:br>
            <a:r>
              <a:rPr lang="ru-RU" altLang="de-DE" dirty="0" smtClean="0">
                <a:solidFill>
                  <a:schemeClr val="tx1"/>
                </a:solidFill>
              </a:rPr>
              <a:t>Для кого?</a:t>
            </a:r>
            <a:br>
              <a:rPr lang="ru-RU" altLang="de-DE" dirty="0" smtClean="0">
                <a:solidFill>
                  <a:schemeClr val="tx1"/>
                </a:solidFill>
              </a:rPr>
            </a:br>
            <a:r>
              <a:rPr lang="ru-RU" altLang="de-DE" dirty="0" smtClean="0">
                <a:solidFill>
                  <a:schemeClr val="tx1"/>
                </a:solidFill>
              </a:rPr>
              <a:t/>
            </a:r>
            <a:br>
              <a:rPr lang="ru-RU" altLang="de-DE" dirty="0" smtClean="0">
                <a:solidFill>
                  <a:schemeClr val="tx1"/>
                </a:solidFill>
              </a:rPr>
            </a:br>
            <a:endParaRPr lang="en-GB" altLang="de-DE" dirty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778497" y="1585462"/>
            <a:ext cx="75342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de-DE" dirty="0"/>
              <a:t>ГИС, кадастр, </a:t>
            </a:r>
            <a:r>
              <a:rPr lang="ru-RU" altLang="de-DE" dirty="0" smtClean="0"/>
              <a:t>геодезия</a:t>
            </a:r>
          </a:p>
          <a:p>
            <a:endParaRPr lang="ru-RU" alt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altLang="de-DE" dirty="0" smtClean="0"/>
              <a:t>Крупные </a:t>
            </a:r>
            <a:r>
              <a:rPr lang="ru-RU" altLang="de-DE" dirty="0"/>
              <a:t>коммунальные компании и службы </a:t>
            </a:r>
            <a:br>
              <a:rPr lang="ru-RU" altLang="de-DE" dirty="0"/>
            </a:br>
            <a:endParaRPr lang="ru-RU" alt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altLang="de-DE" dirty="0" smtClean="0"/>
              <a:t>Обслуживание </a:t>
            </a:r>
            <a:r>
              <a:rPr lang="ru-RU" altLang="de-DE" dirty="0"/>
              <a:t>крупных линейных объектов (</a:t>
            </a:r>
            <a:r>
              <a:rPr lang="ru-RU" altLang="de-DE" dirty="0" err="1"/>
              <a:t>лэп</a:t>
            </a:r>
            <a:r>
              <a:rPr lang="ru-RU" altLang="de-DE" dirty="0"/>
              <a:t>, </a:t>
            </a:r>
            <a:r>
              <a:rPr lang="ru-RU" altLang="de-DE" dirty="0" err="1"/>
              <a:t>газо</a:t>
            </a:r>
            <a:r>
              <a:rPr lang="en-US" altLang="de-DE" dirty="0"/>
              <a:t>/</a:t>
            </a:r>
            <a:r>
              <a:rPr lang="ru-RU" altLang="de-DE" dirty="0" err="1"/>
              <a:t>нефте</a:t>
            </a:r>
            <a:r>
              <a:rPr lang="ru-RU" altLang="de-DE" dirty="0"/>
              <a:t> и пр. трубопроводы, операторы сотовой связи, </a:t>
            </a:r>
            <a:r>
              <a:rPr lang="ru-RU" altLang="de-DE" dirty="0" err="1"/>
              <a:t>ржд</a:t>
            </a:r>
            <a:r>
              <a:rPr lang="ru-RU" altLang="de-DE" dirty="0"/>
              <a:t>, </a:t>
            </a:r>
            <a:r>
              <a:rPr lang="ru-RU" altLang="de-DE" dirty="0" err="1" smtClean="0"/>
              <a:t>автодор</a:t>
            </a:r>
            <a:r>
              <a:rPr lang="ru-RU" altLang="de-DE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alt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altLang="de-DE" dirty="0" smtClean="0"/>
              <a:t>Земельный </a:t>
            </a:r>
            <a:r>
              <a:rPr lang="ru-RU" altLang="de-DE" dirty="0"/>
              <a:t>и лесной </a:t>
            </a:r>
            <a:r>
              <a:rPr lang="ru-RU" altLang="de-DE" dirty="0" smtClean="0"/>
              <a:t>кадастр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altLang="de-DE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altLang="de-DE" dirty="0" smtClean="0"/>
              <a:t>Геодезия</a:t>
            </a:r>
            <a:r>
              <a:rPr lang="ru-RU" altLang="de-DE" dirty="0"/>
              <a:t/>
            </a:r>
            <a:br>
              <a:rPr lang="ru-RU" altLang="de-DE" dirty="0"/>
            </a:br>
            <a:endParaRPr lang="ru-RU" dirty="0"/>
          </a:p>
        </p:txBody>
      </p:sp>
      <p:pic>
        <p:nvPicPr>
          <p:cNvPr id="3074" name="Picture 2" descr="C:\Users\matu\Desktop\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086" y="771610"/>
            <a:ext cx="3187586" cy="162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atu\Desktop\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086" y="3409800"/>
            <a:ext cx="3187586" cy="188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atu\Desktop\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207" y="3850171"/>
            <a:ext cx="2676937" cy="200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45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587" lvl="1" indent="0">
              <a:buNone/>
            </a:pPr>
            <a:endParaRPr lang="en-US" altLang="de-DE" dirty="0" smtClean="0"/>
          </a:p>
          <a:p>
            <a:pPr lvl="2"/>
            <a:r>
              <a:rPr lang="ru-RU" altLang="de-DE" b="1" dirty="0" smtClean="0"/>
              <a:t>Варианты софта</a:t>
            </a:r>
            <a:r>
              <a:rPr lang="en-US" altLang="de-DE" dirty="0" smtClean="0"/>
              <a:t>:</a:t>
            </a:r>
          </a:p>
          <a:p>
            <a:pPr lvl="3"/>
            <a:r>
              <a:rPr lang="en-US" altLang="de-DE" dirty="0" smtClean="0"/>
              <a:t>Zeno Field</a:t>
            </a:r>
          </a:p>
          <a:p>
            <a:pPr lvl="4"/>
            <a:r>
              <a:rPr lang="en-US" altLang="de-DE" dirty="0" smtClean="0"/>
              <a:t>Zeno Connect </a:t>
            </a:r>
            <a:r>
              <a:rPr lang="ru-RU" altLang="de-DE" dirty="0" smtClean="0"/>
              <a:t>на</a:t>
            </a:r>
            <a:r>
              <a:rPr lang="en-US" altLang="de-DE" dirty="0" smtClean="0"/>
              <a:t> Windows</a:t>
            </a:r>
          </a:p>
          <a:p>
            <a:pPr lvl="4"/>
            <a:r>
              <a:rPr lang="en-US" altLang="de-DE" dirty="0" smtClean="0"/>
              <a:t>Zeno Connect </a:t>
            </a:r>
            <a:r>
              <a:rPr lang="ru-RU" altLang="de-DE" dirty="0" smtClean="0"/>
              <a:t>на</a:t>
            </a:r>
            <a:r>
              <a:rPr lang="en-US" altLang="de-DE" dirty="0" smtClean="0"/>
              <a:t> Android</a:t>
            </a:r>
          </a:p>
          <a:p>
            <a:pPr lvl="3"/>
            <a:r>
              <a:rPr lang="en-US" altLang="de-DE" b="1" dirty="0" smtClean="0"/>
              <a:t>Zeno Mobile</a:t>
            </a:r>
          </a:p>
          <a:p>
            <a:pPr lvl="3"/>
            <a:r>
              <a:rPr lang="ru-RU" altLang="de-DE" b="1" dirty="0" smtClean="0"/>
              <a:t>Любое ПО на </a:t>
            </a:r>
            <a:r>
              <a:rPr lang="en-US" altLang="de-DE" b="1" dirty="0" smtClean="0"/>
              <a:t>Android</a:t>
            </a:r>
            <a:endParaRPr lang="ru-RU" altLang="de-DE" b="1" dirty="0" smtClean="0"/>
          </a:p>
          <a:p>
            <a:pPr lvl="3"/>
            <a:r>
              <a:rPr lang="ru-RU" altLang="de-DE" b="1" dirty="0" smtClean="0"/>
              <a:t>Любое ПО на </a:t>
            </a:r>
            <a:r>
              <a:rPr lang="en-US" altLang="de-DE" b="1" smtClean="0"/>
              <a:t>Windows</a:t>
            </a:r>
            <a:endParaRPr lang="en-US" altLang="de-DE" b="1" dirty="0"/>
          </a:p>
          <a:p>
            <a:pPr marL="573087" lvl="3" indent="0">
              <a:buNone/>
            </a:pPr>
            <a:endParaRPr lang="en-US" altLang="de-DE" dirty="0" smtClean="0"/>
          </a:p>
          <a:p>
            <a:pPr lvl="3"/>
            <a:endParaRPr lang="en-US" altLang="de-DE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Доступное ПО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991" y="2107076"/>
            <a:ext cx="2091306" cy="27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80" y="1325718"/>
            <a:ext cx="2673125" cy="781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C:\Users\hmax\Desktop\Screenshot_2015-02-17-13-38-5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200" y="3224562"/>
            <a:ext cx="1431900" cy="254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hmax\Documents\SametimeFileTransfers\Screenshot_2014-11-17-10-29-1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634" y="2304543"/>
            <a:ext cx="1556141" cy="259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60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fale\Data_FALE\Tasks\20150217_Ambassador Training\Gamtec\Alle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299" y="3124200"/>
            <a:ext cx="4429304" cy="295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altLang="de-DE" dirty="0" smtClean="0"/>
              <a:t>Решает проблемы измерений в тех местах, где не достаточно иметь только </a:t>
            </a:r>
            <a:r>
              <a:rPr lang="en-AU" altLang="de-DE" dirty="0" smtClean="0"/>
              <a:t>GNSS</a:t>
            </a:r>
            <a:endParaRPr lang="en-US" altLang="de-DE" dirty="0" smtClean="0"/>
          </a:p>
          <a:p>
            <a:pPr lvl="3"/>
            <a:r>
              <a:rPr lang="ru-RU" altLang="de-DE" dirty="0" smtClean="0"/>
              <a:t>Лесное хозяйство</a:t>
            </a:r>
            <a:endParaRPr lang="de-CH" altLang="de-DE" dirty="0" smtClean="0"/>
          </a:p>
          <a:p>
            <a:pPr lvl="3"/>
            <a:r>
              <a:rPr lang="ru-RU" altLang="de-DE" dirty="0" smtClean="0"/>
              <a:t>В городе</a:t>
            </a:r>
            <a:endParaRPr lang="de-CH" altLang="de-DE" dirty="0" smtClean="0"/>
          </a:p>
          <a:p>
            <a:pPr lvl="3"/>
            <a:endParaRPr lang="en-US" altLang="de-DE" dirty="0" smtClean="0"/>
          </a:p>
          <a:p>
            <a:pPr lvl="3"/>
            <a:endParaRPr lang="en-US" altLang="de-DE" dirty="0" smtClean="0"/>
          </a:p>
          <a:p>
            <a:pPr lvl="2"/>
            <a:endParaRPr lang="de-CH" altLang="de-DE" dirty="0"/>
          </a:p>
          <a:p>
            <a:pPr lvl="2"/>
            <a:endParaRPr lang="de-CH" altLang="de-DE" dirty="0" smtClean="0"/>
          </a:p>
          <a:p>
            <a:pPr lvl="2"/>
            <a:endParaRPr lang="de-CH" altLang="de-DE" dirty="0"/>
          </a:p>
          <a:p>
            <a:pPr lvl="2"/>
            <a:endParaRPr lang="de-CH" altLang="de-DE" dirty="0" smtClean="0"/>
          </a:p>
          <a:p>
            <a:pPr lvl="2"/>
            <a:endParaRPr lang="de-CH" altLang="de-DE" dirty="0"/>
          </a:p>
          <a:p>
            <a:pPr marL="290512" lvl="2" indent="0">
              <a:buNone/>
            </a:pPr>
            <a:endParaRPr lang="de-CH" altLang="de-DE" dirty="0"/>
          </a:p>
          <a:p>
            <a:pPr marL="290512" lvl="2" indent="0">
              <a:buNone/>
            </a:pPr>
            <a:endParaRPr lang="en-US" altLang="de-DE" dirty="0"/>
          </a:p>
          <a:p>
            <a:pPr lvl="1"/>
            <a:r>
              <a:rPr lang="en-US" altLang="de-DE" dirty="0" smtClean="0"/>
              <a:t>Simple </a:t>
            </a:r>
            <a:r>
              <a:rPr lang="en-US" altLang="de-DE" dirty="0"/>
              <a:t>integration into Zeno mobile and Zeno Field (Zeno 20 only)</a:t>
            </a:r>
          </a:p>
          <a:p>
            <a:pPr lvl="1"/>
            <a:endParaRPr lang="en-US" altLang="de-DE" dirty="0"/>
          </a:p>
          <a:p>
            <a:pPr lvl="1"/>
            <a:endParaRPr lang="en-US" altLang="de-DE" dirty="0"/>
          </a:p>
          <a:p>
            <a:pPr lvl="2"/>
            <a:endParaRPr lang="en-US" altLang="de-DE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FF0000"/>
                </a:solidFill>
              </a:rPr>
              <a:t>GAMtec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>
                <a:solidFill>
                  <a:schemeClr val="tx1"/>
                </a:solidFill>
              </a:rPr>
              <a:t>GNSS</a:t>
            </a:r>
            <a:r>
              <a:rPr lang="ru-RU" altLang="de-DE" dirty="0" smtClean="0">
                <a:solidFill>
                  <a:schemeClr val="tx1"/>
                </a:solidFill>
              </a:rPr>
              <a:t> + </a:t>
            </a:r>
            <a:r>
              <a:rPr lang="en-AU" altLang="de-DE" dirty="0" smtClean="0">
                <a:solidFill>
                  <a:schemeClr val="tx1"/>
                </a:solidFill>
              </a:rPr>
              <a:t>DISTO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pic>
        <p:nvPicPr>
          <p:cNvPr id="5124" name="Picture 4" descr="C:\Users\fale\Data_FALE\Tasks\20150217_Ambassador Training\Gamtec\Tripo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985" y="4602163"/>
            <a:ext cx="1093531" cy="147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fale\Desktop\chicagocanyon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291" y="1406525"/>
            <a:ext cx="3943700" cy="494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fale\Data_FALE\Tasks\20150217_Ambassador Training\Gamtec\Tripo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085" y="4856380"/>
            <a:ext cx="1093531" cy="147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64800" y="344282"/>
            <a:ext cx="146928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5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altLang="de-DE" dirty="0" smtClean="0"/>
              <a:t>Различные варианты</a:t>
            </a:r>
            <a:r>
              <a:rPr lang="en-GB" altLang="de-DE" dirty="0" smtClean="0"/>
              <a:t> GNSS – </a:t>
            </a:r>
            <a:r>
              <a:rPr lang="ru-RU" altLang="de-DE" dirty="0" smtClean="0"/>
              <a:t>учитывают различные потребности исполнителя</a:t>
            </a:r>
            <a:endParaRPr lang="en-GB" altLang="de-DE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Высокоточный</a:t>
            </a:r>
            <a:r>
              <a:rPr lang="en-GB" altLang="de-DE" dirty="0" smtClean="0">
                <a:solidFill>
                  <a:schemeClr val="tx1"/>
                </a:solidFill>
              </a:rPr>
              <a:t> GNSS</a:t>
            </a:r>
          </a:p>
        </p:txBody>
      </p:sp>
      <p:sp>
        <p:nvSpPr>
          <p:cNvPr id="4" name="Rounded Rectangle 1"/>
          <p:cNvSpPr/>
          <p:nvPr/>
        </p:nvSpPr>
        <p:spPr>
          <a:xfrm rot="1937555">
            <a:off x="5896089" y="643212"/>
            <a:ext cx="1752506" cy="6931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</a:rPr>
              <a:t>GNSS</a:t>
            </a:r>
            <a:endParaRPr lang="en-GB" b="1" dirty="0">
              <a:solidFill>
                <a:schemeClr val="accent6"/>
              </a:solidFill>
            </a:endParaRPr>
          </a:p>
        </p:txBody>
      </p:sp>
      <p:graphicFrame>
        <p:nvGraphicFramePr>
          <p:cNvPr id="7" name="Table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92576015"/>
              </p:ext>
            </p:extLst>
          </p:nvPr>
        </p:nvGraphicFramePr>
        <p:xfrm>
          <a:off x="1920874" y="2273718"/>
          <a:ext cx="5691107" cy="2939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978"/>
                <a:gridCol w="1481437"/>
                <a:gridCol w="1805502"/>
                <a:gridCol w="1263190"/>
              </a:tblGrid>
              <a:tr h="3178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Точность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Частоты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GNSS </a:t>
                      </a:r>
                      <a:r>
                        <a:rPr lang="ru-RU" sz="1200" dirty="0" smtClean="0"/>
                        <a:t>поправки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Исполнение</a:t>
                      </a:r>
                      <a:endParaRPr lang="en-GB" sz="1200" dirty="0"/>
                    </a:p>
                  </a:txBody>
                  <a:tcPr anchor="ctr"/>
                </a:tc>
              </a:tr>
              <a:tr h="317834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2-5m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L1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нет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наладонник</a:t>
                      </a:r>
                      <a:endParaRPr lang="en-GB" sz="1200" dirty="0"/>
                    </a:p>
                  </a:txBody>
                  <a:tcPr anchor="ctr"/>
                </a:tc>
              </a:tr>
              <a:tr h="317834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&lt;1m</a:t>
                      </a:r>
                      <a:endParaRPr lang="en-GB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L1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SBAS</a:t>
                      </a:r>
                      <a:endParaRPr lang="en-GB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наладонник</a:t>
                      </a:r>
                      <a:endParaRPr lang="en-GB" sz="1200" dirty="0"/>
                    </a:p>
                  </a:txBody>
                  <a:tcPr anchor="ctr"/>
                </a:tc>
              </a:tr>
              <a:tr h="503238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30-50cm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L1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DGNSS </a:t>
                      </a:r>
                      <a:br>
                        <a:rPr lang="en-GB" sz="1200" dirty="0" smtClean="0"/>
                      </a:br>
                      <a:r>
                        <a:rPr lang="en-GB" sz="1050" dirty="0" smtClean="0"/>
                        <a:t>(3.5G)</a:t>
                      </a:r>
                      <a:endParaRPr lang="en-GB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наладонник</a:t>
                      </a:r>
                      <a:endParaRPr lang="en-GB" sz="1200" dirty="0"/>
                    </a:p>
                  </a:txBody>
                  <a:tcPr anchor="ctr"/>
                </a:tc>
              </a:tr>
              <a:tr h="503238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&lt;10cm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L1/L2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RTK</a:t>
                      </a:r>
                    </a:p>
                    <a:p>
                      <a:pPr algn="ctr"/>
                      <a:r>
                        <a:rPr lang="en-GB" sz="1050" dirty="0" smtClean="0"/>
                        <a:t>(3.5G)</a:t>
                      </a:r>
                      <a:endParaRPr lang="en-GB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наладонник</a:t>
                      </a:r>
                      <a:endParaRPr lang="en-GB" sz="1200" dirty="0"/>
                    </a:p>
                  </a:txBody>
                  <a:tcPr anchor="ctr"/>
                </a:tc>
              </a:tr>
              <a:tr h="503238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cm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L1/L2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RTK</a:t>
                      </a:r>
                    </a:p>
                    <a:p>
                      <a:pPr algn="ctr"/>
                      <a:r>
                        <a:rPr lang="en-GB" sz="1050" dirty="0" smtClean="0"/>
                        <a:t>(3.5G)</a:t>
                      </a:r>
                      <a:endParaRPr lang="en-GB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Веха</a:t>
                      </a:r>
                      <a:endParaRPr lang="en-GB" sz="1200" dirty="0"/>
                    </a:p>
                  </a:txBody>
                  <a:tcPr anchor="ctr"/>
                </a:tc>
              </a:tr>
              <a:tr h="476752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cm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smtClean="0"/>
                        <a:t>L1</a:t>
                      </a:r>
                      <a:r>
                        <a:rPr lang="en-GB" sz="1200" baseline="0" dirty="0" smtClean="0"/>
                        <a:t> &amp; </a:t>
                      </a:r>
                      <a:r>
                        <a:rPr lang="en-GB" sz="1200" dirty="0" smtClean="0"/>
                        <a:t>L1/L2 </a:t>
                      </a:r>
                      <a:endParaRPr lang="en-GB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Постобработка</a:t>
                      </a:r>
                      <a:endParaRPr lang="en-GB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Веха</a:t>
                      </a:r>
                      <a:endParaRPr lang="en-GB" sz="1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7376" y="2927017"/>
            <a:ext cx="1074286" cy="108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22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GB" altLang="de-DE" dirty="0" smtClean="0"/>
              <a:t>4.7`` </a:t>
            </a:r>
            <a:r>
              <a:rPr lang="ru-RU" altLang="de-DE" dirty="0" smtClean="0"/>
              <a:t>самый большой на рынке дисплей </a:t>
            </a:r>
          </a:p>
          <a:p>
            <a:pPr marL="290512" lvl="2" indent="0">
              <a:buNone/>
            </a:pPr>
            <a:r>
              <a:rPr lang="ru-RU" altLang="de-DE" dirty="0" smtClean="0"/>
              <a:t>с разрешением</a:t>
            </a:r>
            <a:r>
              <a:rPr lang="en-GB" altLang="de-DE" dirty="0" smtClean="0"/>
              <a:t> 854x48</a:t>
            </a:r>
            <a:r>
              <a:rPr lang="ru-RU" altLang="de-DE" dirty="0" smtClean="0"/>
              <a:t>0</a:t>
            </a:r>
            <a:endParaRPr lang="en-GB" altLang="de-DE" dirty="0" smtClean="0"/>
          </a:p>
          <a:p>
            <a:pPr lvl="3"/>
            <a:r>
              <a:rPr lang="ru-RU" altLang="de-DE" dirty="0" smtClean="0"/>
              <a:t>Стекло </a:t>
            </a:r>
            <a:r>
              <a:rPr lang="en-US" altLang="de-DE" dirty="0" smtClean="0"/>
              <a:t>Asahi </a:t>
            </a:r>
            <a:r>
              <a:rPr lang="en-US" altLang="de-DE" dirty="0" err="1"/>
              <a:t>Dragontrail</a:t>
            </a:r>
            <a:r>
              <a:rPr lang="en-US" altLang="de-DE" dirty="0"/>
              <a:t> </a:t>
            </a:r>
            <a:r>
              <a:rPr lang="en-US" altLang="de-DE" dirty="0" smtClean="0"/>
              <a:t>0.7mm </a:t>
            </a:r>
            <a:br>
              <a:rPr lang="en-US" altLang="de-DE" dirty="0" smtClean="0"/>
            </a:br>
            <a:r>
              <a:rPr lang="ru-RU" altLang="de-DE" dirty="0" smtClean="0"/>
              <a:t>Прочность</a:t>
            </a:r>
            <a:r>
              <a:rPr lang="en-US" altLang="de-DE" dirty="0" smtClean="0"/>
              <a:t> </a:t>
            </a:r>
            <a:r>
              <a:rPr lang="en-US" altLang="de-DE" dirty="0"/>
              <a:t>6H </a:t>
            </a:r>
            <a:br>
              <a:rPr lang="en-US" altLang="de-DE" dirty="0"/>
            </a:br>
            <a:r>
              <a:rPr lang="en-US" altLang="de-DE" dirty="0" smtClean="0"/>
              <a:t>(</a:t>
            </a:r>
            <a:r>
              <a:rPr lang="ru-RU" altLang="de-DE" dirty="0" smtClean="0"/>
              <a:t>такое же как и в </a:t>
            </a:r>
            <a:r>
              <a:rPr lang="en-US" altLang="de-DE" dirty="0" smtClean="0"/>
              <a:t>Sony Xperia </a:t>
            </a:r>
            <a:r>
              <a:rPr lang="en-US" altLang="de-DE" dirty="0"/>
              <a:t>Z2)</a:t>
            </a:r>
          </a:p>
          <a:p>
            <a:pPr lvl="3"/>
            <a:r>
              <a:rPr lang="ru-RU" altLang="de-DE" dirty="0" smtClean="0"/>
              <a:t>Плавная работа с помощью пальцев или</a:t>
            </a:r>
          </a:p>
          <a:p>
            <a:pPr marL="573087" lvl="3" indent="0">
              <a:buNone/>
            </a:pPr>
            <a:r>
              <a:rPr lang="ru-RU" altLang="de-DE" dirty="0" smtClean="0"/>
              <a:t> стилуса в холодных  или влажных условиях</a:t>
            </a:r>
            <a:endParaRPr lang="en-GB" altLang="de-DE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en-GB" altLang="de-DE" dirty="0" smtClean="0">
                <a:solidFill>
                  <a:schemeClr val="tx1"/>
                </a:solidFill>
              </a:rPr>
              <a:t>4.7`` </a:t>
            </a:r>
            <a:r>
              <a:rPr lang="ru-RU" altLang="de-DE" dirty="0" smtClean="0">
                <a:solidFill>
                  <a:schemeClr val="tx1"/>
                </a:solidFill>
              </a:rPr>
              <a:t>дисплей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29" y="2618559"/>
            <a:ext cx="1684370" cy="3382633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2613" y="2781223"/>
            <a:ext cx="1276143" cy="3139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5"/>
          <p:cNvSpPr/>
          <p:nvPr/>
        </p:nvSpPr>
        <p:spPr>
          <a:xfrm>
            <a:off x="5784715" y="3854210"/>
            <a:ext cx="776314" cy="136876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pic>
        <p:nvPicPr>
          <p:cNvPr id="22" name="Picture 2" descr="C:\Users\hmax\Documents\SametimeFileTransfers\IMG_20150217_10313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4998" y="1106460"/>
            <a:ext cx="2932112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9"/>
          <p:cNvSpPr/>
          <p:nvPr/>
        </p:nvSpPr>
        <p:spPr>
          <a:xfrm>
            <a:off x="7329018" y="3854210"/>
            <a:ext cx="776314" cy="1368768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" name="Rounded Rectangle 1"/>
          <p:cNvSpPr/>
          <p:nvPr/>
        </p:nvSpPr>
        <p:spPr>
          <a:xfrm rot="1937555">
            <a:off x="5896089" y="643212"/>
            <a:ext cx="1752506" cy="6931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</a:rPr>
              <a:t>Display</a:t>
            </a:r>
            <a:endParaRPr lang="en-GB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5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altLang="de-DE" dirty="0" smtClean="0"/>
              <a:t>Доступно две операционные системы</a:t>
            </a:r>
            <a:endParaRPr lang="en-GB" altLang="de-DE" dirty="0" smtClean="0"/>
          </a:p>
          <a:p>
            <a:pPr lvl="2"/>
            <a:r>
              <a:rPr lang="en-GB" altLang="de-DE" dirty="0" smtClean="0"/>
              <a:t>Android 4.2.2 </a:t>
            </a:r>
          </a:p>
          <a:p>
            <a:pPr lvl="2"/>
            <a:r>
              <a:rPr lang="en-GB" altLang="de-DE" dirty="0" smtClean="0"/>
              <a:t>Windows 6.5.3 </a:t>
            </a:r>
          </a:p>
          <a:p>
            <a:pPr marL="1587" lvl="1" indent="0">
              <a:buNone/>
            </a:pPr>
            <a:endParaRPr lang="en-GB" altLang="de-DE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Операционная система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sp>
        <p:nvSpPr>
          <p:cNvPr id="4" name="Rounded Rectangle 1"/>
          <p:cNvSpPr/>
          <p:nvPr/>
        </p:nvSpPr>
        <p:spPr>
          <a:xfrm rot="1937555">
            <a:off x="5891172" y="660195"/>
            <a:ext cx="1816086" cy="6931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</a:rPr>
              <a:t>OS</a:t>
            </a:r>
            <a:endParaRPr lang="en-GB" b="1" dirty="0">
              <a:solidFill>
                <a:schemeClr val="accent6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78" y="3985464"/>
            <a:ext cx="2425999" cy="129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hoj\AppData\Local\Temp\SNAGHTML8c7fdb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056" y="3835567"/>
            <a:ext cx="1111461" cy="159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89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525" y="1520230"/>
            <a:ext cx="2310264" cy="123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altLang="de-DE" dirty="0"/>
              <a:t>Mobile Office</a:t>
            </a:r>
          </a:p>
          <a:p>
            <a:pPr lvl="3"/>
            <a:r>
              <a:rPr lang="en-GB" altLang="de-DE" dirty="0" smtClean="0"/>
              <a:t>Word, PowerPoint &amp; </a:t>
            </a:r>
            <a:r>
              <a:rPr lang="en-GB" altLang="de-DE" dirty="0"/>
              <a:t>Excel</a:t>
            </a:r>
          </a:p>
          <a:p>
            <a:pPr lvl="3"/>
            <a:r>
              <a:rPr lang="en-GB" altLang="de-DE" dirty="0" smtClean="0"/>
              <a:t>Explorer </a:t>
            </a:r>
            <a:r>
              <a:rPr lang="en-GB" altLang="de-DE" dirty="0"/>
              <a:t>Mobile</a:t>
            </a:r>
          </a:p>
          <a:p>
            <a:pPr lvl="3"/>
            <a:r>
              <a:rPr lang="en-GB" altLang="de-DE" dirty="0"/>
              <a:t>Windows Office Outlook Mobile</a:t>
            </a:r>
          </a:p>
          <a:p>
            <a:pPr lvl="3"/>
            <a:r>
              <a:rPr lang="en-GB" altLang="de-DE" dirty="0"/>
              <a:t>Windows Media Player Mobile</a:t>
            </a:r>
          </a:p>
          <a:p>
            <a:pPr lvl="1"/>
            <a:r>
              <a:rPr lang="en-GB" altLang="de-DE" dirty="0" smtClean="0"/>
              <a:t>ActiveSync</a:t>
            </a:r>
            <a:endParaRPr lang="en-GB" altLang="de-DE" dirty="0"/>
          </a:p>
          <a:p>
            <a:pPr lvl="1"/>
            <a:r>
              <a:rPr lang="ru-RU" altLang="de-DE" dirty="0" smtClean="0"/>
              <a:t>Поддержка </a:t>
            </a:r>
            <a:r>
              <a:rPr lang="en-US" altLang="de-DE" dirty="0" smtClean="0"/>
              <a:t>Zeno Field</a:t>
            </a:r>
            <a:endParaRPr lang="en-GB" altLang="de-DE" dirty="0"/>
          </a:p>
          <a:p>
            <a:pPr lvl="1"/>
            <a:endParaRPr lang="en-GB" altLang="de-DE" dirty="0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ОС </a:t>
            </a:r>
            <a:r>
              <a:rPr lang="en-US" altLang="de-DE" dirty="0" smtClean="0">
                <a:solidFill>
                  <a:schemeClr val="tx1"/>
                </a:solidFill>
              </a:rPr>
              <a:t>Windows</a:t>
            </a:r>
            <a:endParaRPr lang="en-GB" altLang="de-DE" dirty="0" smtClean="0">
              <a:solidFill>
                <a:schemeClr val="tx1"/>
              </a:solidFill>
            </a:endParaRPr>
          </a:p>
        </p:txBody>
      </p:sp>
      <p:sp>
        <p:nvSpPr>
          <p:cNvPr id="4" name="Rounded Rectangle 1"/>
          <p:cNvSpPr/>
          <p:nvPr/>
        </p:nvSpPr>
        <p:spPr>
          <a:xfrm rot="1937555">
            <a:off x="5891172" y="660195"/>
            <a:ext cx="1816086" cy="6931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</a:rPr>
              <a:t>OS</a:t>
            </a:r>
            <a:endParaRPr lang="en-GB" b="1" dirty="0">
              <a:solidFill>
                <a:schemeClr val="accent6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202" y="2013624"/>
            <a:ext cx="1837751" cy="742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85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de-DE" dirty="0"/>
              <a:t>Android </a:t>
            </a:r>
            <a:r>
              <a:rPr lang="en-US" altLang="de-DE" dirty="0" smtClean="0"/>
              <a:t>4.2 </a:t>
            </a:r>
            <a:r>
              <a:rPr lang="en-US" altLang="de-DE" dirty="0"/>
              <a:t>Jelly Bean </a:t>
            </a:r>
          </a:p>
          <a:p>
            <a:pPr lvl="2"/>
            <a:r>
              <a:rPr lang="en-US" altLang="de-DE" dirty="0"/>
              <a:t>Android </a:t>
            </a:r>
            <a:r>
              <a:rPr lang="ru-RU" altLang="de-DE" dirty="0" smtClean="0"/>
              <a:t>предлагает самую современную ОС</a:t>
            </a:r>
            <a:endParaRPr lang="en-US" altLang="de-DE" dirty="0"/>
          </a:p>
          <a:p>
            <a:pPr lvl="1"/>
            <a:r>
              <a:rPr lang="ru-RU" altLang="de-DE" dirty="0" smtClean="0"/>
              <a:t>Особенности ОС </a:t>
            </a:r>
            <a:r>
              <a:rPr lang="en-GB" altLang="de-DE" dirty="0" smtClean="0"/>
              <a:t>Android </a:t>
            </a:r>
          </a:p>
          <a:p>
            <a:pPr lvl="2"/>
            <a:r>
              <a:rPr lang="ru-RU" altLang="de-DE" dirty="0" smtClean="0"/>
              <a:t>Разные варианты обмена данными </a:t>
            </a:r>
            <a:r>
              <a:rPr lang="en-GB" altLang="de-DE" dirty="0" smtClean="0"/>
              <a:t>– </a:t>
            </a:r>
            <a:endParaRPr lang="ru-RU" altLang="de-DE" dirty="0" smtClean="0"/>
          </a:p>
          <a:p>
            <a:pPr marL="290512" lvl="2" indent="0">
              <a:buNone/>
            </a:pPr>
            <a:r>
              <a:rPr lang="ru-RU" altLang="de-DE" dirty="0"/>
              <a:t> </a:t>
            </a:r>
            <a:r>
              <a:rPr lang="en-GB" altLang="de-DE" dirty="0" smtClean="0"/>
              <a:t>Dropbox, Google Drive, …</a:t>
            </a:r>
          </a:p>
          <a:p>
            <a:pPr lvl="2"/>
            <a:r>
              <a:rPr lang="ru-RU" altLang="de-DE" dirty="0" smtClean="0"/>
              <a:t>Виртуальная клавиатура </a:t>
            </a:r>
            <a:r>
              <a:rPr lang="en-GB" altLang="de-DE" dirty="0" smtClean="0"/>
              <a:t>– </a:t>
            </a:r>
            <a:r>
              <a:rPr lang="en-GB" altLang="de-DE" dirty="0" err="1" smtClean="0"/>
              <a:t>Swype</a:t>
            </a:r>
            <a:r>
              <a:rPr lang="en-GB" altLang="de-DE" dirty="0" smtClean="0"/>
              <a:t> </a:t>
            </a:r>
          </a:p>
          <a:p>
            <a:pPr lvl="2"/>
            <a:r>
              <a:rPr lang="ru-RU" altLang="de-DE" dirty="0" smtClean="0"/>
              <a:t>Поддержка </a:t>
            </a:r>
            <a:r>
              <a:rPr lang="ru-RU" altLang="de-DE" dirty="0" err="1" smtClean="0"/>
              <a:t>мультитач</a:t>
            </a:r>
            <a:endParaRPr lang="en-GB" altLang="de-DE" dirty="0" smtClean="0"/>
          </a:p>
          <a:p>
            <a:pPr lvl="2"/>
            <a:r>
              <a:rPr lang="ru-RU" altLang="de-DE" dirty="0" smtClean="0"/>
              <a:t>Неограниченное количество бесплатных приложений</a:t>
            </a:r>
            <a:endParaRPr lang="en-GB" altLang="de-DE" dirty="0" smtClean="0"/>
          </a:p>
          <a:p>
            <a:pPr lvl="2"/>
            <a:r>
              <a:rPr lang="en-GB" altLang="de-DE" dirty="0" smtClean="0"/>
              <a:t>…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ОС</a:t>
            </a:r>
            <a:r>
              <a:rPr lang="en-GB" altLang="de-DE" dirty="0" smtClean="0">
                <a:solidFill>
                  <a:schemeClr val="tx1"/>
                </a:solidFill>
              </a:rPr>
              <a:t>- Android</a:t>
            </a:r>
          </a:p>
        </p:txBody>
      </p:sp>
      <p:sp>
        <p:nvSpPr>
          <p:cNvPr id="4" name="Rounded Rectangle 1"/>
          <p:cNvSpPr/>
          <p:nvPr/>
        </p:nvSpPr>
        <p:spPr>
          <a:xfrm rot="1937555">
            <a:off x="5891172" y="660195"/>
            <a:ext cx="1816086" cy="6931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</a:rPr>
              <a:t>OS</a:t>
            </a:r>
            <a:endParaRPr lang="en-GB" b="1" dirty="0">
              <a:solidFill>
                <a:schemeClr val="accent6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5390" y="3434371"/>
            <a:ext cx="1907357" cy="116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hmax\Desktop\Screenshot_2015-02-18-10-10-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27" y="2686050"/>
            <a:ext cx="1680921" cy="299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hoj\AppData\Local\Temp\SNAGHTML8c7fdb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387" y="717266"/>
            <a:ext cx="1111461" cy="159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55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Leica Zeno 20</a:t>
            </a:r>
            <a:br>
              <a:rPr lang="en-GB" altLang="de-DE" dirty="0" smtClean="0"/>
            </a:br>
            <a:r>
              <a:rPr lang="ru-RU" altLang="de-DE" dirty="0" smtClean="0">
                <a:solidFill>
                  <a:schemeClr val="tx1"/>
                </a:solidFill>
              </a:rPr>
              <a:t>Концепция </a:t>
            </a:r>
            <a:r>
              <a:rPr lang="en-GB" altLang="de-DE" dirty="0" smtClean="0">
                <a:solidFill>
                  <a:schemeClr val="tx1"/>
                </a:solidFill>
              </a:rPr>
              <a:t>Zeno Connect</a:t>
            </a:r>
          </a:p>
        </p:txBody>
      </p:sp>
      <p:sp>
        <p:nvSpPr>
          <p:cNvPr id="6147" name="Rectangle 1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587" lvl="1" indent="0">
              <a:buNone/>
            </a:pPr>
            <a:r>
              <a:rPr lang="de-CH" dirty="0" smtClean="0">
                <a:solidFill>
                  <a:schemeClr val="accent6"/>
                </a:solidFill>
              </a:rPr>
              <a:t>«</a:t>
            </a:r>
            <a:r>
              <a:rPr lang="ru-RU" altLang="de-DE" dirty="0" smtClean="0">
                <a:solidFill>
                  <a:schemeClr val="accent6"/>
                </a:solidFill>
                <a:sym typeface="Wingdings" pitchFamily="2" charset="2"/>
              </a:rPr>
              <a:t>Используйте своё ПО</a:t>
            </a:r>
            <a:r>
              <a:rPr lang="de-CH" dirty="0" smtClean="0">
                <a:solidFill>
                  <a:schemeClr val="accent6"/>
                </a:solidFill>
              </a:rPr>
              <a:t>»</a:t>
            </a:r>
            <a:endParaRPr lang="de-CH" dirty="0">
              <a:solidFill>
                <a:schemeClr val="accent6"/>
              </a:solidFill>
            </a:endParaRPr>
          </a:p>
          <a:p>
            <a:pPr lvl="1"/>
            <a:r>
              <a:rPr lang="en-GB" altLang="de-DE" dirty="0" smtClean="0">
                <a:sym typeface="Wingdings" pitchFamily="2" charset="2"/>
              </a:rPr>
              <a:t>Zeno connect </a:t>
            </a:r>
            <a:r>
              <a:rPr lang="ru-RU" altLang="de-DE" dirty="0" smtClean="0">
                <a:sym typeface="Wingdings" pitchFamily="2" charset="2"/>
              </a:rPr>
              <a:t>предлагает </a:t>
            </a:r>
            <a:r>
              <a:rPr lang="en-GB" altLang="de-DE" dirty="0" smtClean="0">
                <a:sym typeface="Wingdings" pitchFamily="2" charset="2"/>
              </a:rPr>
              <a:t/>
            </a:r>
            <a:br>
              <a:rPr lang="en-GB" altLang="de-DE" dirty="0" smtClean="0">
                <a:sym typeface="Wingdings" pitchFamily="2" charset="2"/>
              </a:rPr>
            </a:br>
            <a:r>
              <a:rPr lang="ru-RU" altLang="de-DE" dirty="0" smtClean="0">
                <a:sym typeface="Wingdings" pitchFamily="2" charset="2"/>
              </a:rPr>
              <a:t>передачу </a:t>
            </a:r>
            <a:r>
              <a:rPr lang="en-GB" altLang="de-DE" dirty="0" smtClean="0">
                <a:sym typeface="Wingdings" pitchFamily="2" charset="2"/>
              </a:rPr>
              <a:t>NMEA, </a:t>
            </a:r>
            <a:r>
              <a:rPr lang="ru-RU" altLang="de-DE" dirty="0" smtClean="0">
                <a:sym typeface="Wingdings" pitchFamily="2" charset="2"/>
              </a:rPr>
              <a:t>упрощает</a:t>
            </a:r>
            <a:r>
              <a:rPr lang="en-GB" altLang="de-DE" dirty="0" smtClean="0">
                <a:sym typeface="Wingdings" pitchFamily="2" charset="2"/>
              </a:rPr>
              <a:t> </a:t>
            </a:r>
            <a:r>
              <a:rPr lang="en-GB" altLang="de-DE" dirty="0">
                <a:sym typeface="Wingdings" pitchFamily="2" charset="2"/>
              </a:rPr>
              <a:t/>
            </a:r>
            <a:br>
              <a:rPr lang="en-GB" altLang="de-DE" dirty="0">
                <a:sym typeface="Wingdings" pitchFamily="2" charset="2"/>
              </a:rPr>
            </a:br>
            <a:r>
              <a:rPr lang="ru-RU" altLang="de-DE" dirty="0" smtClean="0">
                <a:sym typeface="Wingdings" pitchFamily="2" charset="2"/>
              </a:rPr>
              <a:t>конфигурации и настройки антенн и </a:t>
            </a:r>
            <a:r>
              <a:rPr lang="en-US" altLang="de-DE" dirty="0" smtClean="0">
                <a:sym typeface="Wingdings" pitchFamily="2" charset="2"/>
              </a:rPr>
              <a:t>RTK</a:t>
            </a:r>
            <a:r>
              <a:rPr lang="en-GB" altLang="de-DE" dirty="0" smtClean="0">
                <a:sym typeface="Wingdings" pitchFamily="2" charset="2"/>
              </a:rPr>
              <a:t/>
            </a:r>
            <a:br>
              <a:rPr lang="en-GB" altLang="de-DE" dirty="0" smtClean="0">
                <a:sym typeface="Wingdings" pitchFamily="2" charset="2"/>
              </a:rPr>
            </a:br>
            <a:endParaRPr lang="en-GB" altLang="de-DE" dirty="0" smtClean="0">
              <a:sym typeface="Wingdings" pitchFamily="2" charset="2"/>
            </a:endParaRPr>
          </a:p>
          <a:p>
            <a:pPr lvl="1"/>
            <a:r>
              <a:rPr lang="ru-RU" altLang="de-DE" dirty="0" smtClean="0">
                <a:sym typeface="Wingdings" pitchFamily="2" charset="2"/>
              </a:rPr>
              <a:t>Доступность</a:t>
            </a:r>
            <a:endParaRPr lang="en-GB" altLang="de-DE" dirty="0" smtClean="0">
              <a:sym typeface="Wingdings" pitchFamily="2" charset="2"/>
            </a:endParaRPr>
          </a:p>
          <a:p>
            <a:pPr lvl="2"/>
            <a:r>
              <a:rPr lang="en-GB" altLang="de-DE" dirty="0" smtClean="0">
                <a:sym typeface="Wingdings" pitchFamily="2" charset="2"/>
              </a:rPr>
              <a:t>Win 7, WEH 6.5.3</a:t>
            </a:r>
          </a:p>
          <a:p>
            <a:pPr lvl="2"/>
            <a:r>
              <a:rPr lang="en-GB" altLang="de-DE" dirty="0" smtClean="0">
                <a:sym typeface="Wingdings" pitchFamily="2" charset="2"/>
              </a:rPr>
              <a:t>Android </a:t>
            </a:r>
            <a:r>
              <a:rPr lang="ru-RU" altLang="de-DE" dirty="0" smtClean="0">
                <a:sym typeface="Wingdings" pitchFamily="2" charset="2"/>
              </a:rPr>
              <a:t>для</a:t>
            </a:r>
            <a:r>
              <a:rPr lang="en-GB" altLang="de-DE" dirty="0" smtClean="0">
                <a:sym typeface="Wingdings" pitchFamily="2" charset="2"/>
              </a:rPr>
              <a:t> Zeno 20</a:t>
            </a:r>
            <a:br>
              <a:rPr lang="en-GB" altLang="de-DE" dirty="0" smtClean="0">
                <a:sym typeface="Wingdings" pitchFamily="2" charset="2"/>
              </a:rPr>
            </a:br>
            <a:endParaRPr lang="en-GB" altLang="de-DE" dirty="0" smtClean="0">
              <a:sym typeface="Wingdings" pitchFamily="2" charset="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85867" y="1870060"/>
            <a:ext cx="1210572" cy="2770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hmax\Desktop\Screenshot_2015-02-17-13-38-5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55346" y="2881475"/>
            <a:ext cx="731551" cy="1154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5769" y="1870903"/>
            <a:ext cx="1210572" cy="2770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54" y="2846159"/>
            <a:ext cx="731795" cy="1189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2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 smtClean="0"/>
              <a:t>Zeno Field</a:t>
            </a:r>
            <a:br>
              <a:rPr lang="en-GB" altLang="de-DE" dirty="0" smtClean="0"/>
            </a:br>
            <a:r>
              <a:rPr lang="en-GB" altLang="de-DE" dirty="0" err="1" smtClean="0">
                <a:solidFill>
                  <a:schemeClr val="tx1"/>
                </a:solidFill>
              </a:rPr>
              <a:t>Disto</a:t>
            </a:r>
            <a:r>
              <a:rPr lang="en-GB" altLang="de-DE" dirty="0" smtClean="0">
                <a:solidFill>
                  <a:schemeClr val="tx1"/>
                </a:solidFill>
              </a:rPr>
              <a:t> S910 </a:t>
            </a:r>
            <a:r>
              <a:rPr lang="ru-RU" altLang="de-DE" dirty="0" smtClean="0">
                <a:solidFill>
                  <a:schemeClr val="tx1"/>
                </a:solidFill>
              </a:rPr>
              <a:t>поддерживает</a:t>
            </a:r>
            <a:r>
              <a:rPr lang="en-GB" altLang="de-DE" dirty="0" smtClean="0">
                <a:solidFill>
                  <a:schemeClr val="tx1"/>
                </a:solidFill>
              </a:rPr>
              <a:t> Zeno 20</a:t>
            </a:r>
          </a:p>
        </p:txBody>
      </p:sp>
      <p:sp>
        <p:nvSpPr>
          <p:cNvPr id="6147" name="Rectangle 16"/>
          <p:cNvSpPr>
            <a:spLocks noGrp="1" noChangeArrowheads="1"/>
          </p:cNvSpPr>
          <p:nvPr>
            <p:ph idx="1"/>
          </p:nvPr>
        </p:nvSpPr>
        <p:spPr>
          <a:xfrm>
            <a:off x="719138" y="1574800"/>
            <a:ext cx="8097837" cy="3348892"/>
          </a:xfrm>
        </p:spPr>
        <p:txBody>
          <a:bodyPr/>
          <a:lstStyle/>
          <a:p>
            <a:pPr lvl="1"/>
            <a:r>
              <a:rPr lang="en-GB" altLang="de-DE" dirty="0" smtClean="0">
                <a:sym typeface="Wingdings" pitchFamily="2" charset="2"/>
              </a:rPr>
              <a:t>Zeno Field </a:t>
            </a:r>
            <a:r>
              <a:rPr lang="ru-RU" altLang="de-DE" dirty="0" smtClean="0">
                <a:sym typeface="Wingdings" pitchFamily="2" charset="2"/>
              </a:rPr>
              <a:t>поддерживает </a:t>
            </a:r>
            <a:r>
              <a:rPr lang="en-GB" altLang="de-DE" dirty="0" err="1" smtClean="0">
                <a:sym typeface="Wingdings" pitchFamily="2" charset="2"/>
              </a:rPr>
              <a:t>Disto</a:t>
            </a:r>
            <a:r>
              <a:rPr lang="en-GB" altLang="de-DE" dirty="0" smtClean="0">
                <a:sym typeface="Wingdings" pitchFamily="2" charset="2"/>
              </a:rPr>
              <a:t> S910 </a:t>
            </a:r>
            <a:r>
              <a:rPr lang="en-GB" altLang="de-DE" dirty="0" err="1" smtClean="0">
                <a:sym typeface="Wingdings" pitchFamily="2" charset="2"/>
              </a:rPr>
              <a:t>GAMtec</a:t>
            </a:r>
            <a:r>
              <a:rPr lang="en-GB" altLang="de-DE" dirty="0" smtClean="0">
                <a:sym typeface="Wingdings" pitchFamily="2" charset="2"/>
              </a:rPr>
              <a:t> </a:t>
            </a:r>
            <a:r>
              <a:rPr lang="ru-RU" altLang="de-DE" dirty="0" smtClean="0">
                <a:sym typeface="Wingdings" pitchFamily="2" charset="2"/>
              </a:rPr>
              <a:t>для</a:t>
            </a:r>
            <a:r>
              <a:rPr lang="en-GB" altLang="de-DE" dirty="0" smtClean="0">
                <a:sym typeface="Wingdings" pitchFamily="2" charset="2"/>
              </a:rPr>
              <a:t> Zeno 20</a:t>
            </a:r>
          </a:p>
          <a:p>
            <a:pPr lvl="2"/>
            <a:r>
              <a:rPr lang="ru-RU" dirty="0" smtClean="0"/>
              <a:t>Полная совместимость с </a:t>
            </a:r>
            <a:r>
              <a:rPr lang="de-CH" dirty="0" smtClean="0"/>
              <a:t>Zeno Field </a:t>
            </a:r>
          </a:p>
          <a:p>
            <a:pPr lvl="2"/>
            <a:r>
              <a:rPr lang="ru-RU" dirty="0" smtClean="0"/>
              <a:t>Позволяет выполнить измерения там, где 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en-US" dirty="0" smtClean="0"/>
              <a:t>GNSS </a:t>
            </a:r>
            <a:r>
              <a:rPr lang="ru-RU" dirty="0" smtClean="0"/>
              <a:t>не может определить координаты</a:t>
            </a:r>
            <a:endParaRPr lang="en-US" dirty="0" smtClean="0">
              <a:solidFill>
                <a:srgbClr val="FF0000"/>
              </a:solidFill>
            </a:endParaRPr>
          </a:p>
          <a:p>
            <a:pPr lvl="2"/>
            <a:r>
              <a:rPr lang="ru-RU" altLang="de-DE" dirty="0" smtClean="0">
                <a:sym typeface="Wingdings" pitchFamily="2" charset="2"/>
              </a:rPr>
              <a:t>Уникальная технология с высокой точностью</a:t>
            </a:r>
          </a:p>
          <a:p>
            <a:pPr marL="290512" lvl="2" indent="0">
              <a:buNone/>
            </a:pPr>
            <a:r>
              <a:rPr lang="ru-RU" altLang="de-DE" dirty="0">
                <a:sym typeface="Wingdings" pitchFamily="2" charset="2"/>
              </a:rPr>
              <a:t> </a:t>
            </a:r>
            <a:r>
              <a:rPr lang="ru-RU" altLang="de-DE" dirty="0" smtClean="0">
                <a:sym typeface="Wingdings" pitchFamily="2" charset="2"/>
              </a:rPr>
              <a:t>    измерений</a:t>
            </a:r>
            <a:endParaRPr lang="en-GB" altLang="de-DE" dirty="0">
              <a:sym typeface="Wingdings" pitchFamily="2" charset="2"/>
            </a:endParaRPr>
          </a:p>
          <a:p>
            <a:pPr lvl="2"/>
            <a:endParaRPr lang="en-GB" altLang="de-DE" dirty="0" smtClean="0">
              <a:sym typeface="Wingdings" pitchFamily="2" charset="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3695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GB" alt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en-GB" alt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en-GB" alt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en-GB" alt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28906" y="4208598"/>
            <a:ext cx="2150087" cy="2333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1"/>
          <p:cNvSpPr/>
          <p:nvPr/>
        </p:nvSpPr>
        <p:spPr>
          <a:xfrm rot="1937555">
            <a:off x="7211425" y="570088"/>
            <a:ext cx="1752506" cy="6931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</a:rPr>
              <a:t>Feature</a:t>
            </a:r>
            <a:endParaRPr lang="en-GB" b="1" dirty="0">
              <a:solidFill>
                <a:schemeClr val="accent6"/>
              </a:solidFill>
            </a:endParaRPr>
          </a:p>
        </p:txBody>
      </p:sp>
      <p:pic>
        <p:nvPicPr>
          <p:cNvPr id="5122" name="Picture 2" descr="C:\Users\lalb\Desktop\snapsho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48" y="2090058"/>
            <a:ext cx="2112115" cy="3757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5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417206"/>
            <a:ext cx="8097837" cy="900113"/>
          </a:xfrm>
        </p:spPr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емного о рабочем процессе </a:t>
            </a:r>
            <a:r>
              <a:rPr lang="en-US" dirty="0" smtClean="0"/>
              <a:t>Zeno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Zeno Mobile –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использование 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Shape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файла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Curved Down Arrow 18"/>
          <p:cNvSpPr>
            <a:spLocks/>
          </p:cNvSpPr>
          <p:nvPr/>
        </p:nvSpPr>
        <p:spPr bwMode="auto">
          <a:xfrm rot="16200000">
            <a:off x="253498" y="3117864"/>
            <a:ext cx="3744416" cy="1795295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b="1" dirty="0" smtClean="0">
              <a:solidFill>
                <a:srgbClr val="292F3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3655941" y="6371798"/>
            <a:ext cx="1752331" cy="432048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 smtClean="0">
              <a:solidFill>
                <a:srgbClr val="292F3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51474" y="6033244"/>
            <a:ext cx="1606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292F31"/>
                </a:solidFill>
                <a:cs typeface="Arial" panose="020B0604020202020204" pitchFamily="34" charset="0"/>
              </a:rPr>
              <a:t>Zeno Mobile</a:t>
            </a:r>
            <a:endParaRPr lang="en-GB" b="1" dirty="0">
              <a:solidFill>
                <a:srgbClr val="292F31"/>
              </a:solidFill>
              <a:cs typeface="Arial" panose="020B0604020202020204" pitchFamily="34" charset="0"/>
            </a:endParaRPr>
          </a:p>
        </p:txBody>
      </p:sp>
      <p:sp>
        <p:nvSpPr>
          <p:cNvPr id="15" name="Curved Down Arrow 14"/>
          <p:cNvSpPr>
            <a:spLocks/>
          </p:cNvSpPr>
          <p:nvPr/>
        </p:nvSpPr>
        <p:spPr bwMode="auto">
          <a:xfrm rot="5400000">
            <a:off x="4595281" y="3214348"/>
            <a:ext cx="3744416" cy="1795295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b="1" dirty="0" smtClean="0">
              <a:solidFill>
                <a:srgbClr val="292F3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510080" y="4037912"/>
            <a:ext cx="1497479" cy="1063972"/>
            <a:chOff x="2880697" y="3498650"/>
            <a:chExt cx="2673941" cy="1899858"/>
          </a:xfrm>
        </p:grpSpPr>
        <p:pic>
          <p:nvPicPr>
            <p:cNvPr id="51" name="Picture 4" descr="C:\Users\lalb\Desktop\the-clou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697" y="3498650"/>
              <a:ext cx="2673941" cy="1899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C:\Users\lalb\Desktop\drop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7722" y="3868145"/>
              <a:ext cx="848867" cy="848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Group 52"/>
          <p:cNvGrpSpPr/>
          <p:nvPr/>
        </p:nvGrpSpPr>
        <p:grpSpPr>
          <a:xfrm>
            <a:off x="6473534" y="3161329"/>
            <a:ext cx="1722204" cy="1062353"/>
            <a:chOff x="2987297" y="1194880"/>
            <a:chExt cx="2226149" cy="1373215"/>
          </a:xfrm>
        </p:grpSpPr>
        <p:pic>
          <p:nvPicPr>
            <p:cNvPr id="54" name="Picture 3" descr="C:\Users\lalb\Desktop\pc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297" y="1194880"/>
              <a:ext cx="1502816" cy="1184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264" y="1735328"/>
              <a:ext cx="637182" cy="64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Freeform 55"/>
            <p:cNvSpPr/>
            <p:nvPr/>
          </p:nvSpPr>
          <p:spPr bwMode="auto">
            <a:xfrm>
              <a:off x="4162566" y="1937545"/>
              <a:ext cx="941696" cy="630550"/>
            </a:xfrm>
            <a:custGeom>
              <a:avLst/>
              <a:gdLst>
                <a:gd name="connsiteX0" fmla="*/ 0 w 941696"/>
                <a:gd name="connsiteY0" fmla="*/ 437 h 630550"/>
                <a:gd name="connsiteX1" fmla="*/ 259308 w 941696"/>
                <a:gd name="connsiteY1" fmla="*/ 27733 h 630550"/>
                <a:gd name="connsiteX2" fmla="*/ 395786 w 941696"/>
                <a:gd name="connsiteY2" fmla="*/ 177858 h 630550"/>
                <a:gd name="connsiteX3" fmla="*/ 450377 w 941696"/>
                <a:gd name="connsiteY3" fmla="*/ 423518 h 630550"/>
                <a:gd name="connsiteX4" fmla="*/ 641445 w 941696"/>
                <a:gd name="connsiteY4" fmla="*/ 614586 h 630550"/>
                <a:gd name="connsiteX5" fmla="*/ 873457 w 941696"/>
                <a:gd name="connsiteY5" fmla="*/ 587291 h 630550"/>
                <a:gd name="connsiteX6" fmla="*/ 941696 w 941696"/>
                <a:gd name="connsiteY6" fmla="*/ 327983 h 63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696" h="630550">
                  <a:moveTo>
                    <a:pt x="0" y="437"/>
                  </a:moveTo>
                  <a:cubicBezTo>
                    <a:pt x="96672" y="-700"/>
                    <a:pt x="193344" y="-1837"/>
                    <a:pt x="259308" y="27733"/>
                  </a:cubicBezTo>
                  <a:cubicBezTo>
                    <a:pt x="325272" y="57303"/>
                    <a:pt x="363941" y="111894"/>
                    <a:pt x="395786" y="177858"/>
                  </a:cubicBezTo>
                  <a:cubicBezTo>
                    <a:pt x="427631" y="243822"/>
                    <a:pt x="409434" y="350730"/>
                    <a:pt x="450377" y="423518"/>
                  </a:cubicBezTo>
                  <a:cubicBezTo>
                    <a:pt x="491320" y="496306"/>
                    <a:pt x="570932" y="587291"/>
                    <a:pt x="641445" y="614586"/>
                  </a:cubicBezTo>
                  <a:cubicBezTo>
                    <a:pt x="711958" y="641881"/>
                    <a:pt x="823415" y="635058"/>
                    <a:pt x="873457" y="587291"/>
                  </a:cubicBezTo>
                  <a:cubicBezTo>
                    <a:pt x="923499" y="539524"/>
                    <a:pt x="932597" y="433753"/>
                    <a:pt x="941696" y="327983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76351" y="4037912"/>
            <a:ext cx="1497479" cy="1063972"/>
            <a:chOff x="2880697" y="3498650"/>
            <a:chExt cx="2673941" cy="1899858"/>
          </a:xfrm>
        </p:grpSpPr>
        <p:pic>
          <p:nvPicPr>
            <p:cNvPr id="38" name="Picture 4" descr="C:\Users\lalb\Desktop\the-cloud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697" y="3498650"/>
              <a:ext cx="2673941" cy="1899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:\Users\lalb\Desktop\drop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7722" y="3868145"/>
              <a:ext cx="848867" cy="848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 61"/>
          <p:cNvGrpSpPr/>
          <p:nvPr/>
        </p:nvGrpSpPr>
        <p:grpSpPr>
          <a:xfrm>
            <a:off x="1075740" y="3161329"/>
            <a:ext cx="1722204" cy="1062353"/>
            <a:chOff x="2987297" y="1194880"/>
            <a:chExt cx="2226149" cy="1373215"/>
          </a:xfrm>
        </p:grpSpPr>
        <p:pic>
          <p:nvPicPr>
            <p:cNvPr id="63" name="Picture 3" descr="C:\Users\lalb\Desktop\pc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297" y="1194880"/>
              <a:ext cx="1502816" cy="1184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264" y="1735328"/>
              <a:ext cx="637182" cy="646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Freeform 64"/>
            <p:cNvSpPr/>
            <p:nvPr/>
          </p:nvSpPr>
          <p:spPr bwMode="auto">
            <a:xfrm>
              <a:off x="4162566" y="1937545"/>
              <a:ext cx="941696" cy="630550"/>
            </a:xfrm>
            <a:custGeom>
              <a:avLst/>
              <a:gdLst>
                <a:gd name="connsiteX0" fmla="*/ 0 w 941696"/>
                <a:gd name="connsiteY0" fmla="*/ 437 h 630550"/>
                <a:gd name="connsiteX1" fmla="*/ 259308 w 941696"/>
                <a:gd name="connsiteY1" fmla="*/ 27733 h 630550"/>
                <a:gd name="connsiteX2" fmla="*/ 395786 w 941696"/>
                <a:gd name="connsiteY2" fmla="*/ 177858 h 630550"/>
                <a:gd name="connsiteX3" fmla="*/ 450377 w 941696"/>
                <a:gd name="connsiteY3" fmla="*/ 423518 h 630550"/>
                <a:gd name="connsiteX4" fmla="*/ 641445 w 941696"/>
                <a:gd name="connsiteY4" fmla="*/ 614586 h 630550"/>
                <a:gd name="connsiteX5" fmla="*/ 873457 w 941696"/>
                <a:gd name="connsiteY5" fmla="*/ 587291 h 630550"/>
                <a:gd name="connsiteX6" fmla="*/ 941696 w 941696"/>
                <a:gd name="connsiteY6" fmla="*/ 327983 h 63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696" h="630550">
                  <a:moveTo>
                    <a:pt x="0" y="437"/>
                  </a:moveTo>
                  <a:cubicBezTo>
                    <a:pt x="96672" y="-700"/>
                    <a:pt x="193344" y="-1837"/>
                    <a:pt x="259308" y="27733"/>
                  </a:cubicBezTo>
                  <a:cubicBezTo>
                    <a:pt x="325272" y="57303"/>
                    <a:pt x="363941" y="111894"/>
                    <a:pt x="395786" y="177858"/>
                  </a:cubicBezTo>
                  <a:cubicBezTo>
                    <a:pt x="427631" y="243822"/>
                    <a:pt x="409434" y="350730"/>
                    <a:pt x="450377" y="423518"/>
                  </a:cubicBezTo>
                  <a:cubicBezTo>
                    <a:pt x="491320" y="496306"/>
                    <a:pt x="570932" y="587291"/>
                    <a:pt x="641445" y="614586"/>
                  </a:cubicBezTo>
                  <a:cubicBezTo>
                    <a:pt x="711958" y="641881"/>
                    <a:pt x="823415" y="635058"/>
                    <a:pt x="873457" y="587291"/>
                  </a:cubicBezTo>
                  <a:cubicBezTo>
                    <a:pt x="923499" y="539524"/>
                    <a:pt x="932597" y="433753"/>
                    <a:pt x="941696" y="327983"/>
                  </a:cubicBezTo>
                </a:path>
              </a:pathLst>
            </a:cu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072" y="1874724"/>
            <a:ext cx="400888" cy="47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014" y="1909767"/>
            <a:ext cx="400888" cy="47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166899" y="1418670"/>
            <a:ext cx="2272863" cy="2054524"/>
            <a:chOff x="3166899" y="1418670"/>
            <a:chExt cx="2272863" cy="2054524"/>
          </a:xfrm>
        </p:grpSpPr>
        <p:sp>
          <p:nvSpPr>
            <p:cNvPr id="13" name="TextBox 12"/>
            <p:cNvSpPr txBox="1"/>
            <p:nvPr/>
          </p:nvSpPr>
          <p:spPr>
            <a:xfrm>
              <a:off x="3479737" y="2888419"/>
              <a:ext cx="19600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Любая</a:t>
              </a:r>
              <a:r>
                <a:rPr lang="en-GB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 GIS </a:t>
              </a:r>
              <a:r>
                <a:rPr lang="ru-RU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платформа</a:t>
              </a:r>
              <a:endParaRPr lang="en-GB" b="1" dirty="0">
                <a:solidFill>
                  <a:srgbClr val="292F3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166899" y="1418670"/>
              <a:ext cx="2202994" cy="1512734"/>
              <a:chOff x="3166899" y="1418670"/>
              <a:chExt cx="2202994" cy="1512734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3418263" y="1418670"/>
                <a:ext cx="1951630" cy="1512734"/>
                <a:chOff x="1201024" y="1519718"/>
                <a:chExt cx="1914315" cy="1433334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92863" y="1519718"/>
                  <a:ext cx="1722476" cy="1117896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  <p:pic>
              <p:nvPicPr>
                <p:cNvPr id="30" name="Picture 31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201024" y="1918056"/>
                  <a:ext cx="1484786" cy="1034996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</p:grpSp>
          <p:pic>
            <p:nvPicPr>
              <p:cNvPr id="35" name="Picture 3" descr="C:\Users\lalb\Desktop\arcgis10-lg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6899" y="1588028"/>
                <a:ext cx="617959" cy="502092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4" descr="C:\Users\lalb\Desktop\grasslogo_vector_big.pn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0441" y="1792439"/>
                <a:ext cx="448634" cy="4990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2" descr="C:\Users\lalb\Desktop\QGis_Logo.pn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6129" y="2101266"/>
                <a:ext cx="407844" cy="435935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2" name="Picture 2" descr="http://upload.wikimedia.org/wikipedia/commons/thumb/f/fd/USB_Icon.svg/2000px-USB_Icon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670" y="3782119"/>
            <a:ext cx="620169" cy="29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://upload.wikimedia.org/wikipedia/commons/thumb/f/fd/USB_Icon.svg/2000px-USB_Icon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71" y="3740537"/>
            <a:ext cx="620169" cy="29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602" y="5424751"/>
            <a:ext cx="1089343" cy="111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52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3" grpId="0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417206"/>
            <a:ext cx="8097837" cy="900113"/>
          </a:xfrm>
        </p:spPr>
        <p:txBody>
          <a:bodyPr/>
          <a:lstStyle/>
          <a:p>
            <a:r>
              <a:rPr lang="ru-RU" dirty="0"/>
              <a:t>Немного о рабочем процессе </a:t>
            </a:r>
            <a:r>
              <a:rPr lang="en-US" dirty="0"/>
              <a:t>Zeno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Zeno 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Mobile – ASCII Export/Import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32" name="Picture 8" descr="C:\Users\lalb\Documents\SametimeFileTransfers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3" y="1545539"/>
            <a:ext cx="256698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071"/>
          <a:stretch/>
        </p:blipFill>
        <p:spPr bwMode="auto">
          <a:xfrm>
            <a:off x="865363" y="4222410"/>
            <a:ext cx="1869743" cy="2040520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2045204" y="1367791"/>
            <a:ext cx="6056804" cy="3140413"/>
            <a:chOff x="2045204" y="1367791"/>
            <a:chExt cx="6056804" cy="3140413"/>
          </a:xfrm>
        </p:grpSpPr>
        <p:sp>
          <p:nvSpPr>
            <p:cNvPr id="12" name="Rectangle 11"/>
            <p:cNvSpPr/>
            <p:nvPr/>
          </p:nvSpPr>
          <p:spPr bwMode="auto">
            <a:xfrm>
              <a:off x="3270225" y="1367791"/>
              <a:ext cx="4831783" cy="3140413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50520" y="1770467"/>
              <a:ext cx="171555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err="1" smtClean="0">
                  <a:solidFill>
                    <a:schemeClr val="tx1">
                      <a:lumMod val="50000"/>
                    </a:schemeClr>
                  </a:solidFill>
                </a:rPr>
                <a:t>FeatureID</a:t>
              </a:r>
              <a:endParaRPr lang="de-CH" b="1" dirty="0" smtClean="0">
                <a:solidFill>
                  <a:schemeClr val="tx1">
                    <a:lumMod val="50000"/>
                  </a:schemeClr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err="1" smtClean="0">
                  <a:solidFill>
                    <a:schemeClr val="tx1">
                      <a:lumMod val="50000"/>
                    </a:schemeClr>
                  </a:solidFill>
                </a:rPr>
                <a:t>VertexID</a:t>
              </a:r>
              <a:endParaRPr lang="de-CH" b="1" dirty="0" smtClean="0">
                <a:solidFill>
                  <a:schemeClr val="tx1">
                    <a:lumMod val="50000"/>
                  </a:schemeClr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X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Z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err="1" smtClean="0">
                  <a:solidFill>
                    <a:schemeClr val="tx1">
                      <a:lumMod val="50000"/>
                    </a:schemeClr>
                  </a:solidFill>
                </a:rPr>
                <a:t>attribute</a:t>
              </a: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 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err="1" smtClean="0">
                  <a:solidFill>
                    <a:schemeClr val="tx1">
                      <a:lumMod val="50000"/>
                    </a:schemeClr>
                  </a:solidFill>
                </a:rPr>
                <a:t>attribute</a:t>
              </a: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 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err="1" smtClean="0">
                  <a:solidFill>
                    <a:schemeClr val="tx1">
                      <a:lumMod val="50000"/>
                    </a:schemeClr>
                  </a:solidFill>
                </a:rPr>
                <a:t>attribute</a:t>
              </a: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 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Quality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…</a:t>
              </a:r>
              <a:endParaRPr lang="en-GB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1" name="Right Arrow 30"/>
            <p:cNvSpPr/>
            <p:nvPr/>
          </p:nvSpPr>
          <p:spPr bwMode="auto">
            <a:xfrm>
              <a:off x="2542238" y="3187944"/>
              <a:ext cx="509306" cy="501553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GB" dirty="0" smtClean="0">
                <a:solidFill>
                  <a:srgbClr val="292F3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45204" y="2899917"/>
              <a:ext cx="13922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b="1" dirty="0" smtClean="0">
                  <a:solidFill>
                    <a:schemeClr val="tx1">
                      <a:lumMod val="50000"/>
                    </a:schemeClr>
                  </a:solidFill>
                </a:rPr>
                <a:t>Ascii</a:t>
              </a:r>
              <a:endParaRPr lang="en-GB" sz="1000" b="1" dirty="0" smtClean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pic>
          <p:nvPicPr>
            <p:cNvPr id="21" name="Picture 2" descr="C:\Users\lalb\Desktop\asci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6770" y="1860698"/>
              <a:ext cx="1875438" cy="20839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981878" y="4370655"/>
            <a:ext cx="6038396" cy="2008208"/>
            <a:chOff x="2981878" y="4583706"/>
            <a:chExt cx="6038396" cy="2008208"/>
          </a:xfrm>
        </p:grpSpPr>
        <p:sp>
          <p:nvSpPr>
            <p:cNvPr id="39" name="TextBox 38"/>
            <p:cNvSpPr txBox="1"/>
            <p:nvPr/>
          </p:nvSpPr>
          <p:spPr>
            <a:xfrm>
              <a:off x="8039752" y="5604345"/>
              <a:ext cx="98052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Text edit</a:t>
              </a:r>
              <a:endParaRPr lang="en-GB" b="1" dirty="0">
                <a:solidFill>
                  <a:srgbClr val="292F3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Right Arrow 21"/>
            <p:cNvSpPr/>
            <p:nvPr/>
          </p:nvSpPr>
          <p:spPr bwMode="auto">
            <a:xfrm rot="5400000">
              <a:off x="5421004" y="4549139"/>
              <a:ext cx="544736" cy="61387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GB" dirty="0" smtClean="0">
                <a:solidFill>
                  <a:srgbClr val="292F31"/>
                </a:solidFill>
              </a:endParaRPr>
            </a:p>
          </p:txBody>
        </p:sp>
        <p:pic>
          <p:nvPicPr>
            <p:cNvPr id="2050" name="Picture 2" descr="C:\Users\lalb\Desktop\logo_excel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832497" y="5566142"/>
              <a:ext cx="738963" cy="73896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lalb\Desktop\Notepad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165" y="5499784"/>
              <a:ext cx="793898" cy="7938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C:\Users\lalb\Desktop\grasslogo_vector_big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7474" y="5184538"/>
              <a:ext cx="610099" cy="67872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3" descr="C:\Users\lalb\Desktop\arcgis10-lg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42" t="6675" r="15897" b="11781"/>
            <a:stretch/>
          </p:blipFill>
          <p:spPr bwMode="auto">
            <a:xfrm>
              <a:off x="3874724" y="5843357"/>
              <a:ext cx="584791" cy="57688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C:\Users\lalb\Desktop\QGis_Logo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5176" y="5086566"/>
              <a:ext cx="773183" cy="82643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981878" y="6108051"/>
              <a:ext cx="12436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GIS</a:t>
              </a:r>
              <a:endParaRPr lang="en-GB" b="1" dirty="0">
                <a:solidFill>
                  <a:srgbClr val="292F3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15749" y="6253360"/>
              <a:ext cx="15405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292F31"/>
                  </a:solidFill>
                  <a:cs typeface="Arial" panose="020B0604020202020204" pitchFamily="34" charset="0"/>
                </a:rPr>
                <a:t>S</a:t>
              </a:r>
              <a:r>
                <a:rPr lang="en-GB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preadsheet</a:t>
              </a:r>
              <a:endParaRPr lang="en-GB" b="1" dirty="0">
                <a:solidFill>
                  <a:srgbClr val="292F31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2052" name="Picture 4" descr="C:\Users\lalb\Desktop\Calc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6645" y="5357038"/>
              <a:ext cx="707064" cy="70706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lalb\Desktop\Notepad++_Logo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7457" y="4913036"/>
              <a:ext cx="924590" cy="6672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C:\Users\lalb\Desktop\Icon_CAD.jp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4362" r="4272" b="4867"/>
            <a:stretch/>
          </p:blipFill>
          <p:spPr bwMode="auto">
            <a:xfrm>
              <a:off x="6659917" y="5450701"/>
              <a:ext cx="614477" cy="62179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6333765" y="5072352"/>
              <a:ext cx="12436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b="1" dirty="0" smtClean="0">
                  <a:solidFill>
                    <a:srgbClr val="292F31"/>
                  </a:solidFill>
                  <a:cs typeface="Arial" panose="020B0604020202020204" pitchFamily="34" charset="0"/>
                </a:rPr>
                <a:t>CAD</a:t>
              </a:r>
              <a:endParaRPr lang="en-GB" b="1" dirty="0">
                <a:solidFill>
                  <a:srgbClr val="292F31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315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267563" y="2936385"/>
            <a:ext cx="169168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tx1">
                    <a:lumMod val="50000"/>
                  </a:schemeClr>
                </a:solidFill>
              </a:rPr>
              <a:t>Easy out</a:t>
            </a:r>
          </a:p>
          <a:p>
            <a:r>
              <a:rPr lang="en-GB" sz="1200" b="1" dirty="0" smtClean="0">
                <a:solidFill>
                  <a:schemeClr val="tx1">
                    <a:lumMod val="50000"/>
                  </a:schemeClr>
                </a:solidFill>
              </a:rPr>
              <a:t>Geo-processing tools supported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527" y="5271571"/>
            <a:ext cx="2464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tx1">
                    <a:lumMod val="50000"/>
                  </a:schemeClr>
                </a:solidFill>
              </a:rPr>
              <a:t>Easy in</a:t>
            </a:r>
          </a:p>
          <a:p>
            <a:r>
              <a:rPr lang="en-GB" sz="1200" b="1" dirty="0" smtClean="0">
                <a:solidFill>
                  <a:schemeClr val="tx1">
                    <a:lumMod val="50000"/>
                  </a:schemeClr>
                </a:solidFill>
              </a:rPr>
              <a:t>incl. GNSS Post-Processing &amp; automated image transfer</a:t>
            </a:r>
          </a:p>
        </p:txBody>
      </p:sp>
      <p:sp>
        <p:nvSpPr>
          <p:cNvPr id="19" name="Curved Down Arrow 18"/>
          <p:cNvSpPr>
            <a:spLocks/>
          </p:cNvSpPr>
          <p:nvPr/>
        </p:nvSpPr>
        <p:spPr bwMode="auto">
          <a:xfrm rot="16200000">
            <a:off x="643756" y="3211639"/>
            <a:ext cx="3744416" cy="1795295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b="1" dirty="0" smtClean="0">
              <a:solidFill>
                <a:srgbClr val="292F31"/>
              </a:solidFill>
            </a:endParaRPr>
          </a:p>
        </p:txBody>
      </p:sp>
      <p:sp>
        <p:nvSpPr>
          <p:cNvPr id="15" name="Curved Down Arrow 14"/>
          <p:cNvSpPr>
            <a:spLocks/>
          </p:cNvSpPr>
          <p:nvPr/>
        </p:nvSpPr>
        <p:spPr bwMode="auto">
          <a:xfrm rot="5400000">
            <a:off x="4636886" y="3500937"/>
            <a:ext cx="3744416" cy="1795295"/>
          </a:xfrm>
          <a:prstGeom prst="curvedDownArrow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b="1" dirty="0" smtClean="0">
              <a:solidFill>
                <a:srgbClr val="292F31"/>
              </a:solidFill>
            </a:endParaRPr>
          </a:p>
        </p:txBody>
      </p:sp>
      <p:pic>
        <p:nvPicPr>
          <p:cNvPr id="1026" name="Picture 2" descr="http://www.fileinfo.com/images/icons/files/128/fme-559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509" y="2425835"/>
            <a:ext cx="578031" cy="57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 bwMode="auto">
          <a:xfrm>
            <a:off x="206371" y="1763720"/>
            <a:ext cx="3324005" cy="672525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6522" y="1939094"/>
            <a:ext cx="151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FFFF"/>
                </a:solidFill>
              </a:rPr>
              <a:t>inbound</a:t>
            </a:r>
            <a:endParaRPr lang="en-GB" b="1" dirty="0">
              <a:solidFill>
                <a:srgbClr val="FFFFFF"/>
              </a:solidFill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5611446" y="1739428"/>
            <a:ext cx="3236034" cy="672525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75272" y="1933852"/>
            <a:ext cx="151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FFFF"/>
                </a:solidFill>
              </a:rPr>
              <a:t>outbound</a:t>
            </a:r>
            <a:endParaRPr lang="en-GB" b="1" dirty="0">
              <a:solidFill>
                <a:srgbClr val="FFFFFF"/>
              </a:solidFill>
            </a:endParaRPr>
          </a:p>
        </p:txBody>
      </p:sp>
      <p:pic>
        <p:nvPicPr>
          <p:cNvPr id="18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0377" y="1394683"/>
            <a:ext cx="1979712" cy="13799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075" y="2745505"/>
            <a:ext cx="919444" cy="60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/>
        </p:nvSpPr>
        <p:spPr bwMode="auto">
          <a:xfrm>
            <a:off x="3664578" y="1993787"/>
            <a:ext cx="1752331" cy="432048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 smtClean="0">
              <a:solidFill>
                <a:srgbClr val="292F3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7741" y="2030548"/>
            <a:ext cx="1606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292F31"/>
                </a:solidFill>
                <a:cs typeface="Arial" panose="020B0604020202020204" pitchFamily="34" charset="0"/>
              </a:rPr>
              <a:t>Zeno Office</a:t>
            </a:r>
            <a:endParaRPr lang="en-GB" b="1" dirty="0">
              <a:solidFill>
                <a:srgbClr val="292F31"/>
              </a:solidFill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3644066" y="6360995"/>
            <a:ext cx="1752331" cy="432048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dirty="0" smtClean="0">
              <a:solidFill>
                <a:srgbClr val="292F3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90390" y="6299128"/>
            <a:ext cx="1606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292F31"/>
                </a:solidFill>
                <a:cs typeface="Arial" panose="020B0604020202020204" pitchFamily="34" charset="0"/>
              </a:rPr>
              <a:t>Zeno Field</a:t>
            </a:r>
            <a:endParaRPr lang="en-GB" b="1" dirty="0">
              <a:solidFill>
                <a:srgbClr val="292F3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2" descr="data convers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248" y="2263920"/>
            <a:ext cx="1283540" cy="11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767822" y="3351647"/>
            <a:ext cx="197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 smtClean="0">
                <a:solidFill>
                  <a:srgbClr val="292F31"/>
                </a:solidFill>
                <a:cs typeface="Arial" panose="020B0604020202020204" pitchFamily="34" charset="0"/>
              </a:rPr>
              <a:t>Esri</a:t>
            </a:r>
            <a:r>
              <a:rPr lang="en-GB" b="1" dirty="0" smtClean="0">
                <a:solidFill>
                  <a:srgbClr val="292F31"/>
                </a:solidFill>
                <a:cs typeface="Arial" panose="020B0604020202020204" pitchFamily="34" charset="0"/>
              </a:rPr>
              <a:t> Geodatabase</a:t>
            </a:r>
            <a:endParaRPr lang="en-GB" b="1" dirty="0">
              <a:solidFill>
                <a:srgbClr val="292F31"/>
              </a:solidFill>
              <a:cs typeface="Arial" panose="020B0604020202020204" pitchFamily="34" charset="0"/>
            </a:endParaRPr>
          </a:p>
        </p:txBody>
      </p:sp>
      <p:pic>
        <p:nvPicPr>
          <p:cNvPr id="38" name="Picture 2" descr="http://www.fileinfo.com/images/icons/files/128/fme-559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259" y="1161396"/>
            <a:ext cx="578031" cy="57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data convers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02" y="999481"/>
            <a:ext cx="1283540" cy="11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384" y="5405563"/>
            <a:ext cx="872172" cy="88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4"/>
          <p:cNvSpPr txBox="1">
            <a:spLocks/>
          </p:cNvSpPr>
          <p:nvPr/>
        </p:nvSpPr>
        <p:spPr bwMode="auto">
          <a:xfrm>
            <a:off x="539552" y="417206"/>
            <a:ext cx="80978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dirty="0"/>
              <a:t>Немного о рабочем процессе </a:t>
            </a:r>
            <a:r>
              <a:rPr lang="en-US" dirty="0"/>
              <a:t>Zeno</a:t>
            </a:r>
            <a:r>
              <a:rPr lang="en-GB" kern="0" dirty="0" smtClean="0"/>
              <a:t/>
            </a:r>
            <a:br>
              <a:rPr lang="en-GB" kern="0" dirty="0" smtClean="0"/>
            </a:br>
            <a:r>
              <a:rPr lang="en-GB" kern="0" dirty="0" smtClean="0">
                <a:solidFill>
                  <a:schemeClr val="bg2">
                    <a:lumMod val="50000"/>
                  </a:schemeClr>
                </a:solidFill>
              </a:rPr>
              <a:t>Zeno Field – </a:t>
            </a:r>
            <a:r>
              <a:rPr lang="en-GB" kern="0" dirty="0" err="1" smtClean="0">
                <a:solidFill>
                  <a:schemeClr val="bg2">
                    <a:lumMod val="50000"/>
                  </a:schemeClr>
                </a:solidFill>
              </a:rPr>
              <a:t>EasyIn</a:t>
            </a:r>
            <a:r>
              <a:rPr lang="en-GB" kern="0" dirty="0" smtClean="0">
                <a:solidFill>
                  <a:schemeClr val="bg2">
                    <a:lumMod val="50000"/>
                  </a:schemeClr>
                </a:solidFill>
              </a:rPr>
              <a:t>/</a:t>
            </a:r>
            <a:r>
              <a:rPr lang="en-GB" kern="0" dirty="0" err="1" smtClean="0">
                <a:solidFill>
                  <a:schemeClr val="bg2">
                    <a:lumMod val="50000"/>
                  </a:schemeClr>
                </a:solidFill>
              </a:rPr>
              <a:t>EasyOut</a:t>
            </a:r>
            <a:endParaRPr lang="en-GB" kern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8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 animBg="1"/>
      <p:bldP spid="15" grpId="0" animBg="1"/>
      <p:bldP spid="2" grpId="0" animBg="1"/>
      <p:bldP spid="6" grpId="0"/>
      <p:bldP spid="28" grpId="0" animBg="1"/>
      <p:bldP spid="17" grpId="0"/>
      <p:bldP spid="13" grpId="0"/>
      <p:bldP spid="33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fale\Desktop\140819 Zeno Android SplashScre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49" y="1239171"/>
            <a:ext cx="1200655" cy="21366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68" y="711820"/>
            <a:ext cx="2578337" cy="2770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14"/>
          <p:cNvSpPr txBox="1">
            <a:spLocks noChangeArrowheads="1"/>
          </p:cNvSpPr>
          <p:nvPr/>
        </p:nvSpPr>
        <p:spPr bwMode="auto">
          <a:xfrm>
            <a:off x="723900" y="4038600"/>
            <a:ext cx="80930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de-CH" dirty="0">
                <a:solidFill>
                  <a:srgbClr val="FF0000"/>
                </a:solidFill>
                <a:latin typeface="Arial" charset="0"/>
              </a:rPr>
              <a:t>Leica Zeno 20. </a:t>
            </a:r>
            <a:r>
              <a:rPr lang="ru-RU" dirty="0">
                <a:solidFill>
                  <a:srgbClr val="FF0000"/>
                </a:solidFill>
              </a:rPr>
              <a:t>Больше чем </a:t>
            </a:r>
            <a:r>
              <a:rPr lang="en-AU" dirty="0">
                <a:solidFill>
                  <a:srgbClr val="FF0000"/>
                </a:solidFill>
              </a:rPr>
              <a:t>GPS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de-CH" sz="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" name="Subtitle 8"/>
          <p:cNvSpPr txBox="1">
            <a:spLocks/>
          </p:cNvSpPr>
          <p:nvPr/>
        </p:nvSpPr>
        <p:spPr bwMode="auto">
          <a:xfrm>
            <a:off x="723898" y="4701642"/>
            <a:ext cx="8093077" cy="112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1" fontAlgn="base" hangingPunct="1">
              <a:spcBef>
                <a:spcPct val="2000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lang="ru-RU" altLang="de-DE" sz="1600" kern="0" dirty="0" smtClean="0"/>
              <a:t>Спасибо за </a:t>
            </a:r>
            <a:r>
              <a:rPr lang="ru-RU" altLang="de-DE" sz="1600" kern="0" dirty="0" smtClean="0"/>
              <a:t>внимание!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lang="ru-RU" altLang="de-DE" sz="1600" kern="0" dirty="0" smtClean="0"/>
              <a:t>По всем вопросам обращайтесь в компанию НАВГЕОКОМ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lang="ru-RU" sz="1600" b="0" dirty="0"/>
              <a:t>+7 495 781 </a:t>
            </a:r>
            <a:r>
              <a:rPr lang="ru-RU" sz="1600" b="0" dirty="0" smtClean="0"/>
              <a:t>7777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lang="en-US" altLang="de-DE" sz="1600" kern="0" dirty="0"/>
              <a:t>http://</a:t>
            </a:r>
            <a:r>
              <a:rPr lang="en-US" altLang="de-DE" sz="1600" kern="0" dirty="0" smtClean="0"/>
              <a:t>www.navgeocom.ru</a:t>
            </a:r>
            <a:endParaRPr lang="ru-RU" altLang="de-DE" sz="1600" kern="0" dirty="0" smtClean="0"/>
          </a:p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lang="ru-RU" altLang="de-DE" kern="0" dirty="0" smtClean="0"/>
              <a:t> </a:t>
            </a:r>
            <a:endParaRPr lang="de-DE" altLang="de-DE" kern="0" dirty="0" smtClean="0"/>
          </a:p>
        </p:txBody>
      </p:sp>
    </p:spTree>
    <p:extLst>
      <p:ext uri="{BB962C8B-B14F-4D97-AF65-F5344CB8AC3E}">
        <p14:creationId xmlns:p14="http://schemas.microsoft.com/office/powerpoint/2010/main" val="121072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al Product Brief - Zeno 20">
  <a:themeElements>
    <a:clrScheme name="Leica">
      <a:dk1>
        <a:srgbClr val="595959"/>
      </a:dk1>
      <a:lt1>
        <a:srgbClr val="FFFFFF"/>
      </a:lt1>
      <a:dk2>
        <a:srgbClr val="C1E0FF"/>
      </a:dk2>
      <a:lt2>
        <a:srgbClr val="C0C0C0"/>
      </a:lt2>
      <a:accent1>
        <a:srgbClr val="AFA280"/>
      </a:accent1>
      <a:accent2>
        <a:srgbClr val="003366"/>
      </a:accent2>
      <a:accent3>
        <a:srgbClr val="595959"/>
      </a:accent3>
      <a:accent4>
        <a:srgbClr val="6BABC9"/>
      </a:accent4>
      <a:accent5>
        <a:srgbClr val="0086BC"/>
      </a:accent5>
      <a:accent6>
        <a:srgbClr val="EE0033"/>
      </a:accent6>
      <a:hlink>
        <a:srgbClr val="262626"/>
      </a:hlink>
      <a:folHlink>
        <a:srgbClr val="2F6680"/>
      </a:folHlink>
    </a:clrScheme>
    <a:fontScheme name="PowerPoint Template English with Pic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Template English with Pict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English with Pictur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Technical Product Brief - Zeno 20</Template>
  <TotalTime>812</TotalTime>
  <Words>413</Words>
  <Application>Microsoft Office PowerPoint</Application>
  <PresentationFormat>Экран (4:3)</PresentationFormat>
  <Paragraphs>174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Technical Product Brief - Zeno 20</vt:lpstr>
      <vt:lpstr>Презентация PowerPoint</vt:lpstr>
      <vt:lpstr>Leica Zeno 20 Что это?</vt:lpstr>
      <vt:lpstr>Leica Zeno 20 Кроме этого</vt:lpstr>
      <vt:lpstr>Leica Zeno 20 Почему именно Zeno?  </vt:lpstr>
      <vt:lpstr>Leica Zeno 20 Для кого?  </vt:lpstr>
      <vt:lpstr>Leica Zeno 20 Доступное ПО</vt:lpstr>
      <vt:lpstr>GAMtec GNSS + DISTO</vt:lpstr>
      <vt:lpstr>Leica Zeno 20 Высокоточный GNSS</vt:lpstr>
      <vt:lpstr>Leica Zeno 20 4.7`` дисплей</vt:lpstr>
      <vt:lpstr>Leica Zeno 20 Операционная система</vt:lpstr>
      <vt:lpstr>Leica Zeno 20 ОС Windows</vt:lpstr>
      <vt:lpstr>Leica Zeno 20 ОС- Android</vt:lpstr>
      <vt:lpstr>Leica Zeno 20 Концепция Zeno Connect</vt:lpstr>
      <vt:lpstr>Zeno Field Disto S910 поддерживает Zeno 20</vt:lpstr>
      <vt:lpstr>Немного о рабочем процессе Zeno Zeno Mobile – использование Shape файла</vt:lpstr>
      <vt:lpstr>Немного о рабочем процессе Zeno Zeno Mobile – ASCII Export/Import</vt:lpstr>
      <vt:lpstr>Презентация PowerPoint</vt:lpstr>
      <vt:lpstr>Презентация PowerPoint</vt:lpstr>
    </vt:vector>
  </TitlesOfParts>
  <Company>Leica Geosystems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Headline: 1st line: highlight and insert text  2nd line: highlight and insert text</dc:title>
  <dc:creator>Maximilian Hoefer</dc:creator>
  <cp:lastModifiedBy>Sergey Matukhnov</cp:lastModifiedBy>
  <cp:revision>216</cp:revision>
  <cp:lastPrinted>2003-04-21T09:54:14Z</cp:lastPrinted>
  <dcterms:created xsi:type="dcterms:W3CDTF">2015-02-16T13:20:53Z</dcterms:created>
  <dcterms:modified xsi:type="dcterms:W3CDTF">2016-04-05T09:01:07Z</dcterms:modified>
</cp:coreProperties>
</file>